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5" r:id="rId1"/>
  </p:sldMasterIdLst>
  <p:notesMasterIdLst>
    <p:notesMasterId r:id="rId120"/>
  </p:notesMasterIdLst>
  <p:sldIdLst>
    <p:sldId id="456" r:id="rId2"/>
    <p:sldId id="259" r:id="rId3"/>
    <p:sldId id="433" r:id="rId4"/>
    <p:sldId id="261" r:id="rId5"/>
    <p:sldId id="434" r:id="rId6"/>
    <p:sldId id="263" r:id="rId7"/>
    <p:sldId id="303" r:id="rId8"/>
    <p:sldId id="262" r:id="rId9"/>
    <p:sldId id="304" r:id="rId10"/>
    <p:sldId id="305" r:id="rId11"/>
    <p:sldId id="323" r:id="rId12"/>
    <p:sldId id="306" r:id="rId13"/>
    <p:sldId id="324" r:id="rId14"/>
    <p:sldId id="273" r:id="rId15"/>
    <p:sldId id="270" r:id="rId16"/>
    <p:sldId id="271" r:id="rId17"/>
    <p:sldId id="272" r:id="rId18"/>
    <p:sldId id="435" r:id="rId19"/>
    <p:sldId id="312" r:id="rId20"/>
    <p:sldId id="313" r:id="rId21"/>
    <p:sldId id="436" r:id="rId22"/>
    <p:sldId id="315" r:id="rId23"/>
    <p:sldId id="314" r:id="rId24"/>
    <p:sldId id="316" r:id="rId25"/>
    <p:sldId id="325" r:id="rId26"/>
    <p:sldId id="326" r:id="rId27"/>
    <p:sldId id="327" r:id="rId28"/>
    <p:sldId id="318" r:id="rId29"/>
    <p:sldId id="437" r:id="rId30"/>
    <p:sldId id="299" r:id="rId31"/>
    <p:sldId id="425" r:id="rId32"/>
    <p:sldId id="426" r:id="rId33"/>
    <p:sldId id="300" r:id="rId34"/>
    <p:sldId id="430" r:id="rId35"/>
    <p:sldId id="427" r:id="rId36"/>
    <p:sldId id="428" r:id="rId37"/>
    <p:sldId id="439" r:id="rId38"/>
    <p:sldId id="438" r:id="rId39"/>
    <p:sldId id="322" r:id="rId40"/>
    <p:sldId id="338" r:id="rId41"/>
    <p:sldId id="321" r:id="rId42"/>
    <p:sldId id="330" r:id="rId43"/>
    <p:sldId id="331" r:id="rId44"/>
    <p:sldId id="332" r:id="rId45"/>
    <p:sldId id="297" r:id="rId46"/>
    <p:sldId id="337" r:id="rId47"/>
    <p:sldId id="328" r:id="rId48"/>
    <p:sldId id="329" r:id="rId49"/>
    <p:sldId id="441" r:id="rId50"/>
    <p:sldId id="440" r:id="rId51"/>
    <p:sldId id="442" r:id="rId52"/>
    <p:sldId id="443" r:id="rId53"/>
    <p:sldId id="445" r:id="rId54"/>
    <p:sldId id="447" r:id="rId55"/>
    <p:sldId id="449" r:id="rId56"/>
    <p:sldId id="448" r:id="rId57"/>
    <p:sldId id="450" r:id="rId58"/>
    <p:sldId id="451" r:id="rId59"/>
    <p:sldId id="343" r:id="rId60"/>
    <p:sldId id="344" r:id="rId61"/>
    <p:sldId id="347" r:id="rId62"/>
    <p:sldId id="348" r:id="rId63"/>
    <p:sldId id="345" r:id="rId64"/>
    <p:sldId id="277" r:id="rId65"/>
    <p:sldId id="404" r:id="rId66"/>
    <p:sldId id="406" r:id="rId67"/>
    <p:sldId id="407" r:id="rId68"/>
    <p:sldId id="408" r:id="rId69"/>
    <p:sldId id="409" r:id="rId70"/>
    <p:sldId id="367" r:id="rId71"/>
    <p:sldId id="376" r:id="rId72"/>
    <p:sldId id="366" r:id="rId73"/>
    <p:sldId id="368" r:id="rId74"/>
    <p:sldId id="369" r:id="rId75"/>
    <p:sldId id="370" r:id="rId76"/>
    <p:sldId id="371" r:id="rId77"/>
    <p:sldId id="372" r:id="rId78"/>
    <p:sldId id="373" r:id="rId79"/>
    <p:sldId id="374" r:id="rId80"/>
    <p:sldId id="397" r:id="rId81"/>
    <p:sldId id="399" r:id="rId82"/>
    <p:sldId id="357" r:id="rId83"/>
    <p:sldId id="452" r:id="rId84"/>
    <p:sldId id="377" r:id="rId85"/>
    <p:sldId id="378" r:id="rId86"/>
    <p:sldId id="359" r:id="rId87"/>
    <p:sldId id="410" r:id="rId88"/>
    <p:sldId id="360" r:id="rId89"/>
    <p:sldId id="361" r:id="rId90"/>
    <p:sldId id="362" r:id="rId91"/>
    <p:sldId id="379" r:id="rId92"/>
    <p:sldId id="390" r:id="rId93"/>
    <p:sldId id="391" r:id="rId94"/>
    <p:sldId id="392" r:id="rId95"/>
    <p:sldId id="393" r:id="rId96"/>
    <p:sldId id="394" r:id="rId97"/>
    <p:sldId id="395" r:id="rId98"/>
    <p:sldId id="396" r:id="rId99"/>
    <p:sldId id="414" r:id="rId100"/>
    <p:sldId id="418" r:id="rId101"/>
    <p:sldId id="419" r:id="rId102"/>
    <p:sldId id="421" r:id="rId103"/>
    <p:sldId id="420" r:id="rId104"/>
    <p:sldId id="382" r:id="rId105"/>
    <p:sldId id="385" r:id="rId106"/>
    <p:sldId id="381" r:id="rId107"/>
    <p:sldId id="401" r:id="rId108"/>
    <p:sldId id="402" r:id="rId109"/>
    <p:sldId id="364" r:id="rId110"/>
    <p:sldId id="403" r:id="rId111"/>
    <p:sldId id="411" r:id="rId112"/>
    <p:sldId id="413" r:id="rId113"/>
    <p:sldId id="412" r:id="rId114"/>
    <p:sldId id="422" r:id="rId115"/>
    <p:sldId id="423" r:id="rId116"/>
    <p:sldId id="455" r:id="rId117"/>
    <p:sldId id="453" r:id="rId118"/>
    <p:sldId id="454" r:id="rId119"/>
  </p:sldIdLst>
  <p:sldSz cx="9906000" cy="6858000" type="A4"/>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456"/>
            <p14:sldId id="259"/>
            <p14:sldId id="433"/>
            <p14:sldId id="261"/>
            <p14:sldId id="434"/>
            <p14:sldId id="263"/>
            <p14:sldId id="303"/>
            <p14:sldId id="262"/>
            <p14:sldId id="304"/>
            <p14:sldId id="305"/>
            <p14:sldId id="323"/>
            <p14:sldId id="306"/>
            <p14:sldId id="324"/>
            <p14:sldId id="273"/>
            <p14:sldId id="270"/>
            <p14:sldId id="271"/>
            <p14:sldId id="272"/>
            <p14:sldId id="435"/>
            <p14:sldId id="312"/>
            <p14:sldId id="313"/>
            <p14:sldId id="436"/>
            <p14:sldId id="315"/>
            <p14:sldId id="314"/>
            <p14:sldId id="316"/>
            <p14:sldId id="325"/>
            <p14:sldId id="326"/>
            <p14:sldId id="327"/>
            <p14:sldId id="318"/>
            <p14:sldId id="437"/>
            <p14:sldId id="299"/>
            <p14:sldId id="425"/>
            <p14:sldId id="426"/>
            <p14:sldId id="300"/>
            <p14:sldId id="430"/>
            <p14:sldId id="427"/>
            <p14:sldId id="428"/>
            <p14:sldId id="439"/>
            <p14:sldId id="438"/>
            <p14:sldId id="322"/>
            <p14:sldId id="338"/>
            <p14:sldId id="321"/>
            <p14:sldId id="330"/>
            <p14:sldId id="331"/>
            <p14:sldId id="332"/>
            <p14:sldId id="297"/>
            <p14:sldId id="337"/>
            <p14:sldId id="328"/>
            <p14:sldId id="329"/>
            <p14:sldId id="441"/>
            <p14:sldId id="440"/>
            <p14:sldId id="442"/>
            <p14:sldId id="443"/>
            <p14:sldId id="445"/>
            <p14:sldId id="447"/>
            <p14:sldId id="449"/>
            <p14:sldId id="448"/>
            <p14:sldId id="450"/>
            <p14:sldId id="451"/>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7"/>
            <p14:sldId id="452"/>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55"/>
            <p14:sldId id="453"/>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333333"/>
    <a:srgbClr val="FF4F00"/>
    <a:srgbClr val="F7A3A3"/>
    <a:srgbClr val="2F2F2F"/>
    <a:srgbClr val="FFFFFF"/>
    <a:srgbClr val="1F1F1F"/>
    <a:srgbClr val="990033"/>
    <a:srgbClr val="1B2A4F"/>
    <a:srgbClr val="CA7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283" autoAdjust="0"/>
  </p:normalViewPr>
  <p:slideViewPr>
    <p:cSldViewPr snapToGrid="0">
      <p:cViewPr varScale="1">
        <p:scale>
          <a:sx n="111" d="100"/>
          <a:sy n="111" d="100"/>
        </p:scale>
        <p:origin x="21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23/04/2025</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s.javascript.info/websock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s.javascript.info/server-sent-event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ponernos a tope con la materia me encantaría presentarme, soy Stella esparza , es posible que a alguno le suene mi nombre, soy ingeniera informática especializada en la rama de software y mi trayectoria profesional se base en desarrollo de aplicaciones web en el área de innovación de software en iti.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desarrollo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Lo más destacable de esta tecnología es que es unidireccional desde un servidor al cliente, es decir, el servidor se puede comunicar con el cliente cuando le resulte necesario . Esto según como se mire puede ser una ventaja o desventaja. Pero la idea con esto es valorar qué es lo que buscamos en nuestra aplicación y decidir si esta es la </a:t>
            </a:r>
            <a:r>
              <a:rPr lang="es-ES" dirty="0" err="1"/>
              <a:t>tencologia</a:t>
            </a:r>
            <a:r>
              <a:rPr lang="es-ES" dirty="0"/>
              <a:t> más adecuada a utilizar según la casuística que requiramos.</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 En caso de ser así, esta tecnología entonces fuese perfecta para ese tipo de implementaciones y por ellos no lo consideraríamos una desventaja. Y la otra desventaja estaría relacionada con el uso del protocolo de HTTP ya que si hay algún fallo en la red podríamos tener perdida de información. Lo dicho, más adelante profundizaremos más en ella, pero por ahora nos ponemos un poco en contexto.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err="1">
                <a:solidFill>
                  <a:srgbClr val="E3E3E3"/>
                </a:solidFill>
                <a:effectLst/>
                <a:latin typeface="Google Sans"/>
              </a:rPr>
              <a:t>Websocket</a:t>
            </a:r>
            <a:r>
              <a:rPr lang="es-ES" b="0" i="0" dirty="0">
                <a:solidFill>
                  <a:srgbClr val="E3E3E3"/>
                </a:solidFill>
                <a:effectLst/>
                <a:latin typeface="Google Sans"/>
              </a:rPr>
              <a:t>, el mismo Ian </a:t>
            </a:r>
            <a:r>
              <a:rPr lang="es-ES" b="0" i="0" dirty="0" err="1">
                <a:solidFill>
                  <a:srgbClr val="E3E3E3"/>
                </a:solidFill>
                <a:effectLst/>
                <a:latin typeface="Google Sans"/>
              </a:rPr>
              <a:t>Hickson</a:t>
            </a:r>
            <a:r>
              <a:rPr lang="es-ES" b="0" i="0" dirty="0">
                <a:solidFill>
                  <a:srgbClr val="E3E3E3"/>
                </a:solidFill>
                <a:effectLst/>
                <a:latin typeface="Google Sans"/>
              </a:rPr>
              <a:t> (que hemos visto en la </a:t>
            </a:r>
            <a:r>
              <a:rPr lang="es-ES" b="0" i="0" dirty="0" err="1">
                <a:solidFill>
                  <a:srgbClr val="E3E3E3"/>
                </a:solidFill>
                <a:effectLst/>
                <a:latin typeface="Google Sans"/>
              </a:rPr>
              <a:t>diapositiv</a:t>
            </a:r>
            <a:r>
              <a:rPr lang="es-ES" b="0" i="0" dirty="0">
                <a:solidFill>
                  <a:srgbClr val="E3E3E3"/>
                </a:solidFill>
                <a:effectLst/>
                <a:latin typeface="Google Sans"/>
              </a:rPr>
              <a:t> anterior)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a:t>
            </a:r>
            <a:r>
              <a:rPr lang="es-ES" b="0" i="0" dirty="0" err="1">
                <a:solidFill>
                  <a:srgbClr val="E3E3E3"/>
                </a:solidFill>
                <a:effectLst/>
                <a:latin typeface="Google Sans"/>
              </a:rPr>
              <a:t>servidor.ya</a:t>
            </a:r>
            <a:r>
              <a:rPr lang="es-ES" b="0" i="0" dirty="0">
                <a:solidFill>
                  <a:srgbClr val="E3E3E3"/>
                </a:solidFill>
                <a:effectLst/>
                <a:latin typeface="Google Sans"/>
              </a:rPr>
              <a:t> que la comunicación con server </a:t>
            </a:r>
            <a:r>
              <a:rPr lang="es-ES" b="0" i="0" dirty="0" err="1">
                <a:solidFill>
                  <a:srgbClr val="E3E3E3"/>
                </a:solidFill>
                <a:effectLst/>
                <a:latin typeface="Google Sans"/>
              </a:rPr>
              <a:t>send</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 no nos lo permitía y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a:t>
            </a:r>
            <a:r>
              <a:rPr lang="es-ES" b="0" i="0" dirty="0" err="1">
                <a:solidFill>
                  <a:srgbClr val="E3E3E3"/>
                </a:solidFill>
                <a:effectLst/>
                <a:latin typeface="Google Sans"/>
              </a:rPr>
              <a:t>aydando</a:t>
            </a:r>
            <a:r>
              <a:rPr lang="es-ES" b="0" i="0" dirty="0">
                <a:solidFill>
                  <a:srgbClr val="E3E3E3"/>
                </a:solidFill>
                <a:effectLst/>
                <a:latin typeface="Google Sans"/>
              </a:rPr>
              <a:t>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nos garantiza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 Pero bueno, era por sacarle alguna pega, porque la implementación es bastante interesante y nos ofrece muy buenas características y casi compatibilidad absoluta con los navegadores recientes.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Ahora nos centraremos a hablar de </a:t>
            </a:r>
            <a:r>
              <a:rPr lang="es-ES" dirty="0" err="1"/>
              <a:t>SignalR</a:t>
            </a:r>
            <a:r>
              <a:rPr lang="es-ES" dirty="0"/>
              <a:t>. </a:t>
            </a:r>
            <a:r>
              <a:rPr lang="es-ES" b="0" i="0" dirty="0" err="1">
                <a:solidFill>
                  <a:srgbClr val="D1D5DB"/>
                </a:solidFill>
                <a:effectLst/>
                <a:latin typeface="Söhne"/>
              </a:rPr>
              <a:t>SignalR</a:t>
            </a:r>
            <a:r>
              <a:rPr lang="es-ES" b="0" i="0" dirty="0">
                <a:solidFill>
                  <a:srgbClr val="D1D5DB"/>
                </a:solidFill>
                <a:effectLst/>
                <a:latin typeface="Söhne"/>
              </a:rPr>
              <a:t> es una biblioteca de software desarrollada por Microsoft que facilita la creación de aplicaciones web en tiempo real. Fue lanzada por primera vez en 2013 y ha experimentado actualizaciones continuas desde entonces para agregar nuevas características y mejoras. La principal fortaleza de </a:t>
            </a:r>
            <a:r>
              <a:rPr lang="es-ES" b="0" i="0" dirty="0" err="1">
                <a:solidFill>
                  <a:srgbClr val="D1D5DB"/>
                </a:solidFill>
                <a:effectLst/>
                <a:latin typeface="Söhne"/>
              </a:rPr>
              <a:t>SignalR</a:t>
            </a:r>
            <a:r>
              <a:rPr lang="es-ES" b="0" i="0" dirty="0">
                <a:solidFill>
                  <a:srgbClr val="D1D5DB"/>
                </a:solidFill>
                <a:effectLst/>
                <a:latin typeface="Söhne"/>
              </a:rPr>
              <a:t> radica en su capacidad para proporcionar comunicación bidireccional en tiempo real entre el servidor y los clientes de una aplicación web.</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compatibilidad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 ya que al ser una librería deberemos conocer aquellos métodos y propiedades que nos proporciona para poder utilizarla correctamente y sacarle el máximo partido a todas las funcionalidades que nos ofrece.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 Tenemos chats como </a:t>
            </a:r>
            <a:r>
              <a:rPr lang="es-ES" dirty="0" err="1"/>
              <a:t>Slack</a:t>
            </a:r>
            <a:r>
              <a:rPr lang="es-ES" dirty="0"/>
              <a:t>, </a:t>
            </a:r>
            <a:r>
              <a:rPr lang="es-ES" dirty="0" err="1"/>
              <a:t>Teams</a:t>
            </a:r>
            <a:r>
              <a:rPr lang="es-ES" dirty="0"/>
              <a:t>, </a:t>
            </a:r>
            <a:r>
              <a:rPr lang="es-ES" dirty="0" err="1"/>
              <a:t>Whatssap</a:t>
            </a:r>
            <a:r>
              <a:rPr lang="es-ES" dirty="0"/>
              <a:t>, estos tienes grupos o canales donde se distribuye información a usuarios específicos, notificaciones en tiempo real de sucesos como reuniones o recepción de nuevos mensajes…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14</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podemos ver juegos en línea, en los cuales personas de diferentes partes del mundo pueden conectarse y comunicarse entre ellas e interactuar en una dinámica de juego….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15</a:t>
            </a:fld>
            <a:endParaRPr lang="es-ES"/>
          </a:p>
        </p:txBody>
      </p:sp>
    </p:spTree>
    <p:extLst>
      <p:ext uri="{BB962C8B-B14F-4D97-AF65-F5344CB8AC3E}">
        <p14:creationId xmlns:p14="http://schemas.microsoft.com/office/powerpoint/2010/main" val="1582501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es posible que muchas herramientas de </a:t>
            </a:r>
            <a:r>
              <a:rPr lang="es-ES" dirty="0" err="1"/>
              <a:t>streaming</a:t>
            </a:r>
            <a:r>
              <a:rPr lang="es-ES" dirty="0"/>
              <a:t> de video no utilicen como tal alguna de las tecnologías mencionadas anteriormente, sí que es posible que se utilicen por ejemplo </a:t>
            </a:r>
            <a:r>
              <a:rPr lang="es-ES" dirty="0" err="1"/>
              <a:t>websockets</a:t>
            </a:r>
            <a:r>
              <a:rPr lang="es-ES" dirty="0"/>
              <a:t> para transmitir datos </a:t>
            </a:r>
            <a:r>
              <a:rPr lang="es-ES" dirty="0" err="1"/>
              <a:t>multimendia</a:t>
            </a:r>
            <a:r>
              <a:rPr lang="es-ES" dirty="0"/>
              <a:t> o se utilicen alguna que otra de las </a:t>
            </a:r>
            <a:r>
              <a:rPr lang="es-ES" dirty="0" err="1"/>
              <a:t>tecnologias</a:t>
            </a:r>
            <a:r>
              <a:rPr lang="es-ES" dirty="0"/>
              <a:t> que hemos mencionado como para por ejemplo controlar las notificaciones de la plataforma o para la comunicación entre los oyentes a través del chat que utilizan estas plataformas de videos en directo…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16</a:t>
            </a:fld>
            <a:endParaRPr lang="es-ES"/>
          </a:p>
        </p:txBody>
      </p:sp>
    </p:spTree>
    <p:extLst>
      <p:ext uri="{BB962C8B-B14F-4D97-AF65-F5344CB8AC3E}">
        <p14:creationId xmlns:p14="http://schemas.microsoft.com/office/powerpoint/2010/main" val="3874838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otro caso común de aplicaciones que necesitan un refresco de datos casi instantáneo de la información es por ejemplo las web del estado de las divisas en tiempo real, gráficos de acciones en bolsa y derivados de esto.</a:t>
            </a:r>
          </a:p>
          <a:p>
            <a:endParaRPr lang="es-ES" dirty="0"/>
          </a:p>
          <a:p>
            <a:r>
              <a:rPr lang="es-ES" dirty="0"/>
              <a:t>Al final, nosotros vemos como las </a:t>
            </a:r>
            <a:r>
              <a:rPr lang="es-ES" dirty="0" err="1"/>
              <a:t>tecnologias</a:t>
            </a:r>
            <a:r>
              <a:rPr lang="es-ES" dirty="0"/>
              <a:t> de tiempo real como lo que son, </a:t>
            </a:r>
            <a:r>
              <a:rPr lang="es-ES" dirty="0" err="1"/>
              <a:t>tecnologias</a:t>
            </a:r>
            <a:r>
              <a:rPr lang="es-ES" dirty="0"/>
              <a:t> y herramientas que nos facilitan la resolución de unas lógicas de negocio especificas o como implementaciones a un requisito en especifico. Pero esto va un poco más haya porque gracias a esto se pueden llegar a crear aplicaciones que ofrezcan servicios realmente útiles y que eso conlleve a generar una serie de beneficios económicos muy altos. </a:t>
            </a:r>
          </a:p>
          <a:p>
            <a:endParaRPr lang="es-ES" dirty="0"/>
          </a:p>
          <a:p>
            <a:r>
              <a:rPr lang="es-ES" dirty="0"/>
              <a:t>Es decir, se han visto webs que con algo tan sencillo de poder comunicarse así de rápido con personas que pueden estar a la otra parte del mundo han generado beneficios millonarios.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303189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del curso vamos a focalizarnos en los diferentes modelos de comunicación y primero hablaremos de Long </a:t>
            </a:r>
            <a:r>
              <a:rPr lang="es-ES" dirty="0" err="1"/>
              <a:t>Polling</a:t>
            </a:r>
            <a:endParaRPr dirty="0"/>
          </a:p>
        </p:txBody>
      </p:sp>
    </p:spTree>
    <p:extLst>
      <p:ext uri="{BB962C8B-B14F-4D97-AF65-F5344CB8AC3E}">
        <p14:creationId xmlns:p14="http://schemas.microsoft.com/office/powerpoint/2010/main" val="3776464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LongPolling</a:t>
            </a:r>
            <a:r>
              <a:rPr lang="es-ES" dirty="0"/>
              <a:t> o sondeo largo es como la </a:t>
            </a:r>
            <a:r>
              <a:rPr lang="es-ES" dirty="0" err="1"/>
              <a:t>formamás</a:t>
            </a:r>
            <a:r>
              <a:rPr lang="es-ES" dirty="0"/>
              <a:t> sencilla de tener una conexión persistente con el servidor. No utiliza ningún protocolo específico ni librería ni nada adicional, se consigue con tan solo manipulando el protocolo HTTP de una manera en concreto.</a:t>
            </a:r>
          </a:p>
          <a:p>
            <a:r>
              <a:rPr lang="es-ES" dirty="0"/>
              <a:t>El flujo consiste como lo que vemos en la imagen de más abajo, tenemos el navegador y ser servidor, de manera de que estos se comunican con una solicitud HTTP. Esta solicitud se queda “</a:t>
            </a:r>
            <a:r>
              <a:rPr lang="es-ES" dirty="0" err="1"/>
              <a:t>pending</a:t>
            </a:r>
            <a:r>
              <a:rPr lang="es-ES" dirty="0"/>
              <a:t>” es decir a la espera de datos, hasta que el servidor le ofrece una respuesta. Esta respuesta resuelve dicha petición HTTP e inmediatamente abre otra.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Si se diese el caso de que mientras la petición está “</a:t>
            </a:r>
            <a:r>
              <a:rPr lang="es-ES" dirty="0" err="1"/>
              <a:t>pending</a:t>
            </a:r>
            <a:r>
              <a:rPr lang="es-ES" dirty="0"/>
              <a:t>” se perdiese la conexión o se colgase se cierra la solicitud y espera muy pocos segundos para volver a lanzar otra de nuevo y retomarla.</a:t>
            </a:r>
          </a:p>
          <a:p>
            <a:pPr algn="l"/>
            <a:r>
              <a:rPr lang="es-ES" dirty="0"/>
              <a:t>Aquí debemos de tener en cuenta de que el servidor debe ser capaz de </a:t>
            </a:r>
            <a:r>
              <a:rPr lang="es-ES" dirty="0" err="1"/>
              <a:t>mantener</a:t>
            </a:r>
            <a:r>
              <a:rPr lang="es-ES" sz="1200" b="1" dirty="0" err="1">
                <a:solidFill>
                  <a:schemeClr val="bg1"/>
                </a:solidFill>
              </a:rPr>
              <a:t>muchas</a:t>
            </a:r>
            <a:r>
              <a:rPr lang="es-ES" sz="1200" b="1" dirty="0">
                <a:solidFill>
                  <a:schemeClr val="bg1"/>
                </a:solidFill>
              </a:rPr>
              <a:t> conexiones pendientes</a:t>
            </a:r>
            <a:r>
              <a:rPr lang="es-ES" sz="1200" dirty="0">
                <a:solidFill>
                  <a:schemeClr val="bg1"/>
                </a:solidFill>
              </a:rPr>
              <a:t>. Algunas arquitecturas de servidor ejecutan un proceso por conexión, resultado es que habrá tantos procesos como </a:t>
            </a:r>
            <a:r>
              <a:rPr lang="es-ES" sz="1200" b="0" i="0" dirty="0">
                <a:solidFill>
                  <a:schemeClr val="bg1"/>
                </a:solidFill>
                <a:effectLst/>
              </a:rPr>
              <a:t>conexiones, y cada proceso requiere bastante memoria. Demasiadas conexiones la consumirán toda.</a:t>
            </a:r>
          </a:p>
          <a:p>
            <a:pPr algn="l"/>
            <a:r>
              <a:rPr lang="es-ES" sz="1200" dirty="0">
                <a:solidFill>
                  <a:schemeClr val="bg1"/>
                </a:solidFill>
              </a:rPr>
              <a:t>Este suele ser el caso de los </a:t>
            </a:r>
            <a:r>
              <a:rPr lang="es-ES" sz="1200" dirty="0" err="1">
                <a:solidFill>
                  <a:schemeClr val="bg1"/>
                </a:solidFill>
              </a:rPr>
              <a:t>backends</a:t>
            </a:r>
            <a:r>
              <a:rPr lang="es-ES" sz="1200" dirty="0">
                <a:solidFill>
                  <a:schemeClr val="bg1"/>
                </a:solidFill>
              </a:rPr>
              <a:t> escritos en lenguajes como PHP y Ruby.</a:t>
            </a:r>
          </a:p>
          <a:p>
            <a:pPr algn="l"/>
            <a:r>
              <a:rPr lang="es-ES" sz="1200" b="0" i="0" dirty="0">
                <a:solidFill>
                  <a:schemeClr val="bg1"/>
                </a:solidFill>
                <a:effectLst/>
              </a:rPr>
              <a:t>Los servidores escritos con Node.js generalmente no tienen este problema.</a:t>
            </a:r>
          </a:p>
          <a:p>
            <a:pPr algn="l"/>
            <a:r>
              <a:rPr lang="es-ES" b="0" i="0" dirty="0">
                <a:solidFill>
                  <a:srgbClr val="E2E3E7"/>
                </a:solidFill>
                <a:effectLst/>
                <a:latin typeface="BlinkMacSystemFont"/>
              </a:rPr>
              <a:t>Dicho esto, no es un problema del lenguaje sino de la implementación. La mayoría de los lenguajes modernos, incluyendo PHP y Ruby, permiten la implementación de un </a:t>
            </a:r>
            <a:r>
              <a:rPr lang="es-ES" b="0" i="0" dirty="0" err="1">
                <a:solidFill>
                  <a:srgbClr val="E2E3E7"/>
                </a:solidFill>
                <a:effectLst/>
                <a:latin typeface="BlinkMacSystemFont"/>
              </a:rPr>
              <a:t>backend</a:t>
            </a:r>
            <a:r>
              <a:rPr lang="es-ES" b="0" i="0" dirty="0">
                <a:solidFill>
                  <a:srgbClr val="E2E3E7"/>
                </a:solidFill>
                <a:effectLst/>
                <a:latin typeface="BlinkMacSystemFont"/>
              </a:rPr>
              <a:t> adecuado. Así que antes de elegir esta implementación para comunicación en tiempo real debemos asegurarnos de que la arquitectura del servidor funcione bien con múltiples conexione simultáneas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97151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Me gustaría un poco antes de comenzar en materia que os presentaseis, me </a:t>
            </a:r>
            <a:r>
              <a:rPr lang="es-ES" dirty="0" err="1"/>
              <a:t>contarias</a:t>
            </a:r>
            <a:r>
              <a:rPr lang="es-ES" dirty="0"/>
              <a:t> un poco quien sois, a que os </a:t>
            </a:r>
            <a:r>
              <a:rPr lang="es-ES" dirty="0" err="1"/>
              <a:t>dedicais</a:t>
            </a:r>
            <a:r>
              <a:rPr lang="es-ES" dirty="0"/>
              <a:t>, si os pilla muy de nuevas todo esto, si ya teneis experiencia, que motivación teneis para tomar el curso. Bueno un poquito para romper el hielo. </a:t>
            </a:r>
            <a:endParaRPr dirty="0"/>
          </a:p>
        </p:txBody>
      </p:sp>
    </p:spTree>
    <p:extLst>
      <p:ext uri="{BB962C8B-B14F-4D97-AF65-F5344CB8AC3E}">
        <p14:creationId xmlns:p14="http://schemas.microsoft.com/office/powerpoint/2010/main" val="716017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2E3E7"/>
                </a:solidFill>
                <a:effectLst/>
                <a:latin typeface="BlinkMacSystemFont"/>
              </a:rPr>
              <a:t>El sondeo largo funciona muy bien en situaciones en las que los mensajes son escasos.</a:t>
            </a:r>
          </a:p>
          <a:p>
            <a:pPr algn="l"/>
            <a:r>
              <a:rPr lang="es-ES" b="0" i="0" dirty="0">
                <a:solidFill>
                  <a:srgbClr val="E2E3E7"/>
                </a:solidFill>
                <a:effectLst/>
                <a:latin typeface="BlinkMacSystemFont"/>
              </a:rPr>
              <a:t>Pero si los mensajes llegan con mucha frecuencia, entonces el gráfico de arriba, mensajes solicitados/recibidos, se vuelve en forma de “diente de sierra”.</a:t>
            </a:r>
          </a:p>
          <a:p>
            <a:pPr algn="l"/>
            <a:r>
              <a:rPr lang="es-ES" b="0" i="0" dirty="0">
                <a:solidFill>
                  <a:srgbClr val="E2E3E7"/>
                </a:solidFill>
                <a:effectLst/>
                <a:latin typeface="BlinkMacSystemFont"/>
              </a:rPr>
              <a:t>Cada mensaje es una solicitud separada: provista de encabezados, sobrecarga de autenticación, etc.</a:t>
            </a:r>
          </a:p>
          <a:p>
            <a:pPr algn="l"/>
            <a:r>
              <a:rPr lang="es-ES" b="0" i="0" dirty="0">
                <a:solidFill>
                  <a:srgbClr val="E2E3E7"/>
                </a:solidFill>
                <a:effectLst/>
                <a:latin typeface="BlinkMacSystemFont"/>
              </a:rPr>
              <a:t>En este caso se prefieren otros métodos, como </a:t>
            </a:r>
            <a:r>
              <a:rPr lang="es-ES" b="0" i="0" u="none" strike="noStrike" dirty="0" err="1">
                <a:solidFill>
                  <a:srgbClr val="E2E3E7"/>
                </a:solidFill>
                <a:effectLst/>
                <a:latin typeface="BlinkMacSystemFont"/>
                <a:hlinkClick r:id="rId3"/>
              </a:rPr>
              <a:t>Websocket</a:t>
            </a:r>
            <a:r>
              <a:rPr lang="es-ES" b="0" i="0" dirty="0">
                <a:solidFill>
                  <a:srgbClr val="E2E3E7"/>
                </a:solidFill>
                <a:effectLst/>
                <a:latin typeface="BlinkMacSystemFont"/>
              </a:rPr>
              <a:t>, o </a:t>
            </a:r>
            <a:r>
              <a:rPr lang="es-ES" b="0" i="0" u="none" strike="noStrike" dirty="0">
                <a:solidFill>
                  <a:srgbClr val="E2E3E7"/>
                </a:solidFill>
                <a:effectLst/>
                <a:latin typeface="BlinkMacSystemFont"/>
                <a:hlinkClick r:id="rId4"/>
              </a:rPr>
              <a:t>SSE</a:t>
            </a:r>
            <a:r>
              <a:rPr lang="es-ES" b="0" i="0" dirty="0">
                <a:solidFill>
                  <a:srgbClr val="E2E3E7"/>
                </a:solidFill>
                <a:effectLst/>
                <a:latin typeface="BlinkMacSystemFont"/>
              </a:rPr>
              <a:t> (Eventos enviados por el servidor).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310134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pequeño proyecto para que podamos ver cómo funciona esta tecnología, en este caso lo he implementado un pequeño chat con Angular en su versión 17, utilizando la librería de componentes de </a:t>
            </a:r>
            <a:r>
              <a:rPr lang="es-ES" dirty="0" err="1"/>
              <a:t>devextreme</a:t>
            </a:r>
            <a:r>
              <a:rPr lang="es-ES" dirty="0"/>
              <a:t>. Y bueno he creado un pequeño server en </a:t>
            </a:r>
            <a:r>
              <a:rPr lang="es-ES" dirty="0" err="1"/>
              <a:t>express</a:t>
            </a:r>
            <a:r>
              <a:rPr lang="es-ES" dirty="0"/>
              <a:t>. La forma de arrancar cada uno de ellos proyectos es por ejemplo abriendo el visual </a:t>
            </a:r>
            <a:r>
              <a:rPr lang="es-ES" dirty="0" err="1"/>
              <a:t>studio</a:t>
            </a:r>
            <a:r>
              <a:rPr lang="es-ES" dirty="0"/>
              <a:t> </a:t>
            </a:r>
            <a:r>
              <a:rPr lang="es-ES" dirty="0" err="1"/>
              <a:t>code</a:t>
            </a:r>
            <a:r>
              <a:rPr lang="es-ES" dirty="0"/>
              <a:t>.</a:t>
            </a:r>
          </a:p>
          <a:p>
            <a:r>
              <a:rPr lang="es-ES" dirty="0"/>
              <a:t>Como primer paso lanzaremos un </a:t>
            </a:r>
            <a:r>
              <a:rPr lang="es-ES" dirty="0" err="1"/>
              <a:t>npm</a:t>
            </a:r>
            <a:r>
              <a:rPr lang="es-ES" dirty="0"/>
              <a:t> </a:t>
            </a:r>
            <a:r>
              <a:rPr lang="es-ES" dirty="0" err="1"/>
              <a:t>install</a:t>
            </a:r>
            <a:r>
              <a:rPr lang="es-ES" dirty="0"/>
              <a:t> para que se instale cualquier dependencia que haya en el proyecto como por ejemplo para los componentes y luego  con dos terminales abiertas y en una arrancaremos el proyecto de angular haciendo un </a:t>
            </a:r>
            <a:r>
              <a:rPr lang="es-ES" dirty="0" err="1"/>
              <a:t>npm</a:t>
            </a:r>
            <a:r>
              <a:rPr lang="es-ES" dirty="0"/>
              <a:t> run </a:t>
            </a:r>
            <a:r>
              <a:rPr lang="es-ES" dirty="0" err="1"/>
              <a:t>start</a:t>
            </a:r>
            <a:r>
              <a:rPr lang="es-ES" dirty="0"/>
              <a:t> y en la otra nos situaremos dentro de la carpeta de server haciendo un cd server y ejecutando el comando </a:t>
            </a:r>
            <a:r>
              <a:rPr lang="es-ES" dirty="0" err="1"/>
              <a:t>nodemon</a:t>
            </a:r>
            <a:r>
              <a:rPr lang="es-ES" dirty="0"/>
              <a:t> server.js. </a:t>
            </a:r>
          </a:p>
          <a:p>
            <a:r>
              <a:rPr lang="es-ES" dirty="0"/>
              <a:t>Con esto ya tendríamos el proyecto levantado y podríamos como jugar con él.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540501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con el proyecto levantado, podemos abrir dos instancias distintas del navegador, como si fuese cada pestaña un usuario totalmente distinto y ya con ello vamos a ver como se crea esto de la petición HTTP de tipo “</a:t>
            </a:r>
            <a:r>
              <a:rPr lang="es-ES" dirty="0" err="1"/>
              <a:t>pending</a:t>
            </a:r>
            <a:r>
              <a:rPr lang="es-ES" dirty="0"/>
              <a:t>” que hemos mencionado antes. Como podemos ver en este gif, aquí podemos ver que cada vez que se envía un mensaje a otra persona, se crea una nueva petición que se resuelve cada vez que se envía un mensaje e inmediatamente se crea otra petición a la escucha de nuevos mensajes.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406066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aplicación antes de entrar al chat se hace como un pequeño “</a:t>
            </a:r>
            <a:r>
              <a:rPr lang="es-ES" dirty="0" err="1"/>
              <a:t>login</a:t>
            </a:r>
            <a:r>
              <a:rPr lang="es-ES" dirty="0"/>
              <a:t>” ficticio, es por ello que cuando pulsamos en el botón entrar se llama a la función que tenemos en la siguiente imagen del proyecto de angular. La función “</a:t>
            </a:r>
            <a:r>
              <a:rPr lang="es-ES" dirty="0" err="1"/>
              <a:t>pollForMessages</a:t>
            </a:r>
            <a:r>
              <a:rPr lang="es-ES" dirty="0"/>
              <a:t>”, en ella lo que vemos es de primeras que se llama a una petición </a:t>
            </a:r>
            <a:r>
              <a:rPr lang="es-ES" dirty="0" err="1"/>
              <a:t>get</a:t>
            </a:r>
            <a:r>
              <a:rPr lang="es-ES" dirty="0"/>
              <a:t>, en versiones anteriores de </a:t>
            </a:r>
            <a:r>
              <a:rPr lang="es-ES" dirty="0" err="1"/>
              <a:t>rxjs</a:t>
            </a:r>
            <a:r>
              <a:rPr lang="es-ES" dirty="0"/>
              <a:t> se haría una petición </a:t>
            </a:r>
            <a:r>
              <a:rPr lang="es-ES" dirty="0" err="1"/>
              <a:t>get</a:t>
            </a:r>
            <a:r>
              <a:rPr lang="es-ES" dirty="0"/>
              <a:t> y luego se le pondría un </a:t>
            </a:r>
            <a:r>
              <a:rPr lang="es-ES" dirty="0" err="1"/>
              <a:t>toPromise</a:t>
            </a:r>
            <a:r>
              <a:rPr lang="es-ES" dirty="0"/>
              <a:t>() para luego poder implementar el </a:t>
            </a:r>
            <a:r>
              <a:rPr lang="es-ES" dirty="0" err="1"/>
              <a:t>then</a:t>
            </a:r>
            <a:r>
              <a:rPr lang="es-ES" dirty="0"/>
              <a:t> y el </a:t>
            </a:r>
            <a:r>
              <a:rPr lang="es-ES" dirty="0" err="1"/>
              <a:t>cath</a:t>
            </a:r>
            <a:r>
              <a:rPr lang="es-ES" dirty="0"/>
              <a:t>. Pero esto ha quedado deprecado desde la v8 y la forma de crear una promesa es utilizando el operador “</a:t>
            </a:r>
            <a:r>
              <a:rPr lang="es-ES" dirty="0" err="1"/>
              <a:t>firtsValueFrom</a:t>
            </a:r>
            <a:r>
              <a:rPr lang="es-ES" dirty="0"/>
              <a:t>” que nos devuelve el primer valor emitido por ese observable. </a:t>
            </a:r>
          </a:p>
          <a:p>
            <a:r>
              <a:rPr lang="es-ES" dirty="0"/>
              <a:t>Entonces lo que vemos es que se lanza una petición </a:t>
            </a:r>
            <a:r>
              <a:rPr lang="es-ES" dirty="0" err="1"/>
              <a:t>get</a:t>
            </a:r>
            <a:r>
              <a:rPr lang="es-ES" dirty="0"/>
              <a:t> y va hacia el back, registra quién ha mandado dicha petición y se ejecuta la función de </a:t>
            </a:r>
            <a:r>
              <a:rPr lang="es-ES" dirty="0" err="1"/>
              <a:t>waitForMessages</a:t>
            </a:r>
            <a:r>
              <a:rPr lang="es-ES" dirty="0"/>
              <a:t>. Esta función queda a la espera de que alguien envíe un mensaje y cuando esto </a:t>
            </a:r>
            <a:r>
              <a:rPr lang="es-ES" dirty="0" err="1"/>
              <a:t>courra</a:t>
            </a:r>
            <a:r>
              <a:rPr lang="es-ES" dirty="0"/>
              <a:t> entraríamos dentro del </a:t>
            </a:r>
            <a:r>
              <a:rPr lang="es-ES" dirty="0" err="1"/>
              <a:t>if</a:t>
            </a:r>
            <a:r>
              <a:rPr lang="es-ES" dirty="0"/>
              <a:t>, y mandaría la respuesta al cliente.</a:t>
            </a:r>
          </a:p>
          <a:p>
            <a:r>
              <a:rPr lang="es-ES" dirty="0"/>
              <a:t>Si todo funciona correctamente se </a:t>
            </a:r>
            <a:r>
              <a:rPr lang="es-ES" dirty="0" err="1"/>
              <a:t>recoje</a:t>
            </a:r>
            <a:r>
              <a:rPr lang="es-ES" dirty="0"/>
              <a:t> esa información en el </a:t>
            </a:r>
            <a:r>
              <a:rPr lang="es-ES" dirty="0" err="1"/>
              <a:t>then</a:t>
            </a:r>
            <a:r>
              <a:rPr lang="es-ES" dirty="0"/>
              <a:t> de la promesa que había ejecutado el cliente y se vuelve a llamar a la petición </a:t>
            </a:r>
            <a:r>
              <a:rPr lang="es-ES" dirty="0" err="1"/>
              <a:t>get</a:t>
            </a:r>
            <a:r>
              <a:rPr lang="es-ES" dirty="0"/>
              <a:t>. De la misma manera, si ocurre algún error podemos ver en el catch que haría una reconexión de nuevo con el server.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por aquí la petición </a:t>
            </a:r>
            <a:r>
              <a:rPr lang="es-ES" dirty="0" err="1"/>
              <a:t>pending</a:t>
            </a:r>
            <a:r>
              <a:rPr lang="es-ES" dirty="0"/>
              <a:t>…</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aquí en la imagen de arriba cuando pulsamos en “Enviar”, en la imagen de abajo vemos que se ha ejecutado un post para enviar ese mensaje, se ha solucionado la petición anterior y se ha lanzado una nueva que quedará a la espera.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3592663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nada por aquí tenemos exactamente el método que se ejecuta cuando hacemos click en el botón “Enviar”  que es un post hacia el back de manera que el back lo recibe y a todos los clientes que se habían suscrito con la petición </a:t>
            </a:r>
            <a:r>
              <a:rPr lang="es-ES" dirty="0" err="1"/>
              <a:t>get</a:t>
            </a:r>
            <a:r>
              <a:rPr lang="es-ES" dirty="0"/>
              <a:t> anterior les informa del las </a:t>
            </a:r>
            <a:r>
              <a:rPr lang="es-ES" dirty="0" err="1"/>
              <a:t>palbaras</a:t>
            </a:r>
            <a:r>
              <a:rPr lang="es-ES" dirty="0"/>
              <a:t> que contenía el mensaje que se ha enviado.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8695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un poco lo que ya habíamos visto anteriormente es que lo bueno que tiene todo esto es la compatibilidad absoluta con todo los navegadores, ya que tiene una simple integración con infraestructuras existentes y que es muy sencillo ya que no necesitamos conocer propiedades ni métodos que nos podría proporcionar por ejemplo alguna librería externa.</a:t>
            </a:r>
          </a:p>
          <a:p>
            <a:r>
              <a:rPr lang="es-ES" dirty="0"/>
              <a:t>Como </a:t>
            </a:r>
            <a:r>
              <a:rPr lang="es-ES" dirty="0" err="1"/>
              <a:t>desvenataja</a:t>
            </a:r>
            <a:r>
              <a:rPr lang="es-ES" dirty="0"/>
              <a:t>, latencia con los datos ya que estos solo se envían cuando información disponible, complejidad al momento de entender el funcionamiento del código cuando puede haber muchas conexiones persistentes vivas cada una actúan de alguna manera distinta, es decir, mensajes que se envíen correctamente, otros mensajes cuya conexión pueda fallar, </a:t>
            </a:r>
            <a:r>
              <a:rPr lang="es-ES" dirty="0" err="1"/>
              <a:t>timeouts</a:t>
            </a:r>
            <a:r>
              <a:rPr lang="es-ES" dirty="0"/>
              <a:t>….</a:t>
            </a:r>
          </a:p>
          <a:p>
            <a:r>
              <a:rPr lang="es-ES" dirty="0"/>
              <a:t>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5691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estas alturas del curso vamos ahora a poner el foco con server-</a:t>
            </a:r>
            <a:r>
              <a:rPr lang="es-ES" dirty="0" err="1"/>
              <a:t>sent</a:t>
            </a:r>
            <a:r>
              <a:rPr lang="es-ES" dirty="0"/>
              <a:t> </a:t>
            </a:r>
            <a:r>
              <a:rPr lang="es-ES" dirty="0" err="1"/>
              <a:t>events</a:t>
            </a:r>
            <a:r>
              <a:rPr lang="es-ES" dirty="0"/>
              <a:t> (SEE)</a:t>
            </a:r>
            <a:endParaRPr dirty="0"/>
          </a:p>
        </p:txBody>
      </p:sp>
    </p:spTree>
    <p:extLst>
      <p:ext uri="{BB962C8B-B14F-4D97-AF65-F5344CB8AC3E}">
        <p14:creationId xmlns:p14="http://schemas.microsoft.com/office/powerpoint/2010/main" val="291273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una función nativa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a lo largo de este curso vamos a ver diferentes puntos, la primera parte es un poco de ponernos en contexto de porqué surgió la necesidad de la comunicación en tiempo real, sobre qué años se sitúa cada una de estas tecnologías, que ventajas y desventajas nos han aportado cada una de ellas y ver algunos ejemplos de aplicaciones en tiempo real que hacen uso hoy en día de estas tecnologías., que aunque sean herramientas que puede que utilicemos en nuestro día a día nunca nos hayamos parado a cuestionarnos ¿Qué hay por detrás? ¿Qué está pasando cuando recibo una notificación tan instantánea? ¿Cómo me escriben un mensaje y lo recibo a los milisegundos? Pues nada veremos ejemplos de ello.</a:t>
            </a:r>
          </a:p>
          <a:p>
            <a:r>
              <a:rPr lang="es-ES" dirty="0"/>
              <a:t>Luego vamos a ver los diferentes modelos de comunicación que se conocen o al menos los más relevantes y aquellos que han marcados un antes y un después que son los que aquí se presentan, </a:t>
            </a:r>
            <a:r>
              <a:rPr lang="es-ES" dirty="0" err="1"/>
              <a:t>long</a:t>
            </a:r>
            <a:r>
              <a:rPr lang="es-ES" dirty="0"/>
              <a:t> </a:t>
            </a:r>
            <a:r>
              <a:rPr lang="es-ES" dirty="0" err="1"/>
              <a:t>polling</a:t>
            </a:r>
            <a:r>
              <a:rPr lang="es-ES" dirty="0"/>
              <a:t>, </a:t>
            </a:r>
            <a:r>
              <a:rPr lang="es-ES" dirty="0" err="1"/>
              <a:t>serser-sent-events</a:t>
            </a:r>
            <a:r>
              <a:rPr lang="es-ES" dirty="0"/>
              <a:t>, </a:t>
            </a:r>
            <a:r>
              <a:rPr lang="es-ES" dirty="0" err="1"/>
              <a:t>websockets</a:t>
            </a:r>
            <a:r>
              <a:rPr lang="es-ES" dirty="0"/>
              <a:t>…</a:t>
            </a:r>
          </a:p>
          <a:p>
            <a:r>
              <a:rPr lang="es-ES" dirty="0"/>
              <a:t>Luego comentaremos </a:t>
            </a:r>
            <a:r>
              <a:rPr lang="es-ES" b="0" i="0" dirty="0">
                <a:solidFill>
                  <a:srgbClr val="D1D5DB"/>
                </a:solidFill>
                <a:effectLst/>
                <a:latin typeface="Söhne"/>
              </a:rPr>
              <a:t>dos modelos más comunes de transmisión de mensajes que son el </a:t>
            </a:r>
            <a:r>
              <a:rPr lang="es-ES" b="0" i="0" dirty="0" err="1">
                <a:solidFill>
                  <a:srgbClr val="D1D5DB"/>
                </a:solidFill>
                <a:effectLst/>
                <a:latin typeface="Söhne"/>
              </a:rPr>
              <a:t>Broadcasting</a:t>
            </a:r>
            <a:r>
              <a:rPr lang="es-ES" b="0" i="0" dirty="0">
                <a:solidFill>
                  <a:srgbClr val="D1D5DB"/>
                </a:solidFill>
                <a:effectLst/>
                <a:latin typeface="Söhne"/>
              </a:rPr>
              <a:t> y la Suscripción a canales de comunicación.</a:t>
            </a:r>
          </a:p>
          <a:p>
            <a:r>
              <a:rPr lang="es-ES" b="0" i="0" dirty="0">
                <a:solidFill>
                  <a:srgbClr val="D1D5DB"/>
                </a:solidFill>
                <a:effectLst/>
                <a:latin typeface="Söhne"/>
              </a:rPr>
              <a:t>Profundizaremos en </a:t>
            </a:r>
            <a:r>
              <a:rPr lang="es-ES" b="0" i="0" dirty="0" err="1">
                <a:solidFill>
                  <a:srgbClr val="D1D5DB"/>
                </a:solidFill>
                <a:effectLst/>
                <a:latin typeface="Söhne"/>
              </a:rPr>
              <a:t>SignalR</a:t>
            </a:r>
            <a:r>
              <a:rPr lang="es-ES" b="0" i="0" dirty="0">
                <a:solidFill>
                  <a:srgbClr val="D1D5DB"/>
                </a:solidFill>
                <a:effectLst/>
                <a:latin typeface="Söhne"/>
              </a:rPr>
              <a:t>, que ya veremos como </a:t>
            </a:r>
            <a:r>
              <a:rPr lang="es-ES" b="0" i="0" dirty="0" err="1">
                <a:solidFill>
                  <a:srgbClr val="D1D5DB"/>
                </a:solidFill>
                <a:effectLst/>
                <a:latin typeface="Söhne"/>
              </a:rPr>
              <a:t>SignalR</a:t>
            </a:r>
            <a:r>
              <a:rPr lang="es-ES" b="0" i="0" dirty="0">
                <a:solidFill>
                  <a:srgbClr val="D1D5DB"/>
                </a:solidFill>
                <a:effectLst/>
                <a:latin typeface="Söhne"/>
              </a:rPr>
              <a:t> se basa en los modelos de comunicación que habremos comentado anteriormente y luego realizaremos un caso de uso.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365598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La clase </a:t>
            </a:r>
            <a:r>
              <a:rPr lang="es-ES" dirty="0" err="1"/>
              <a:t>EventSource</a:t>
            </a:r>
            <a:r>
              <a:rPr lang="es-ES" b="0" i="0" dirty="0">
                <a:solidFill>
                  <a:srgbClr val="D1D5DB"/>
                </a:solidFill>
                <a:effectLst/>
                <a:latin typeface="Söhne"/>
              </a:rPr>
              <a:t> es una interfaz de JavaScript que proporciona una forma simple de recibir eventos enviados por el servidor a través de la tecnología de Eventos del lado del servidor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tiene en común con </a:t>
            </a:r>
            <a:r>
              <a:rPr lang="es-ES" b="0" i="0" dirty="0" err="1">
                <a:solidFill>
                  <a:srgbClr val="D1D5DB"/>
                </a:solidFill>
                <a:effectLst/>
                <a:latin typeface="Söhne"/>
              </a:rPr>
              <a:t>websockets</a:t>
            </a:r>
            <a:r>
              <a:rPr lang="es-ES" b="0" i="0" dirty="0">
                <a:solidFill>
                  <a:srgbClr val="D1D5DB"/>
                </a:solidFill>
                <a:effectLst/>
                <a:latin typeface="Söhne"/>
              </a:rPr>
              <a:t> con que ambos mantienen una conexión persistente, pero tiene algunas diferencias importantes que cabe destacar:</a:t>
            </a:r>
          </a:p>
          <a:p>
            <a:r>
              <a:rPr lang="es-ES" b="0" i="0" dirty="0" err="1">
                <a:solidFill>
                  <a:srgbClr val="D1D5DB"/>
                </a:solidFill>
                <a:effectLst/>
                <a:latin typeface="Söhne"/>
              </a:rPr>
              <a:t>Serser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unidireccional solo el servidor envía datos a diferencia de los </a:t>
            </a:r>
            <a:r>
              <a:rPr lang="es-ES" b="0" i="0" dirty="0" err="1">
                <a:solidFill>
                  <a:srgbClr val="D1D5DB"/>
                </a:solidFill>
                <a:effectLst/>
                <a:latin typeface="Söhne"/>
              </a:rPr>
              <a:t>websockets</a:t>
            </a:r>
            <a:r>
              <a:rPr lang="es-ES" b="0" i="0" dirty="0">
                <a:solidFill>
                  <a:srgbClr val="D1D5DB"/>
                </a:solidFill>
                <a:effectLst/>
                <a:latin typeface="Söhne"/>
              </a:rPr>
              <a:t> que pueden enviar datos tanto clientes como servidores.</a:t>
            </a:r>
          </a:p>
          <a:p>
            <a:r>
              <a:rPr lang="es-ES" b="0" i="0" dirty="0">
                <a:solidFill>
                  <a:srgbClr val="D1D5DB"/>
                </a:solidFill>
                <a:effectLst/>
                <a:latin typeface="Söhne"/>
              </a:rPr>
              <a:t>Los datos que envía </a:t>
            </a:r>
            <a:r>
              <a:rPr lang="es-ES" b="0" i="0" dirty="0" err="1">
                <a:solidFill>
                  <a:srgbClr val="D1D5DB"/>
                </a:solidFill>
                <a:effectLst/>
                <a:latin typeface="Söhne"/>
              </a:rPr>
              <a:t>servser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son de solo texto a diferencia de </a:t>
            </a:r>
            <a:r>
              <a:rPr lang="es-ES" b="0" i="0" dirty="0" err="1">
                <a:solidFill>
                  <a:srgbClr val="D1D5DB"/>
                </a:solidFill>
                <a:effectLst/>
                <a:latin typeface="Söhne"/>
              </a:rPr>
              <a:t>websocket</a:t>
            </a:r>
            <a:r>
              <a:rPr lang="es-ES" b="0" i="0" dirty="0">
                <a:solidFill>
                  <a:srgbClr val="D1D5DB"/>
                </a:solidFill>
                <a:effectLst/>
                <a:latin typeface="Söhne"/>
              </a:rPr>
              <a:t> que puede enviar también datos binarios y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utiliza el protocolo http regular.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556798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¿Porqué  es interesante utilizar esta tecnología? Simplemente es una tecnología muy sencilla y hay ocasiones donde el poder de los </a:t>
            </a:r>
            <a:r>
              <a:rPr lang="es-ES" dirty="0" err="1"/>
              <a:t>websockets</a:t>
            </a:r>
            <a:r>
              <a:rPr lang="es-ES" dirty="0"/>
              <a:t> es demasiado y con algo sencillo como esto nos puede ya hacer el papel.</a:t>
            </a:r>
          </a:p>
          <a:p>
            <a:r>
              <a:rPr lang="es-ES" dirty="0"/>
              <a:t>Por ejemplo aplicaciones que </a:t>
            </a:r>
            <a:r>
              <a:rPr lang="es-ES" dirty="0" err="1"/>
              <a:t>tegas</a:t>
            </a:r>
            <a:r>
              <a:rPr lang="es-ES" dirty="0"/>
              <a:t> que recibir un flujo de datos desde el servidor como notificaciones, actualizaciones de precios de mercado….</a:t>
            </a:r>
          </a:p>
          <a:p>
            <a:r>
              <a:rPr lang="es-ES" dirty="0"/>
              <a:t>En la imagen que he adjuntado más abajo podemos ver como se pueden ver este tipo de conexiones desde la consola del navegador.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039102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 gusta adjuntar este tipo de imágenes para que se pueda observar que esta tecnología tiene un alto porcentaje de compatibilidad con los navegadores y podemos observar en la siguiente gráfica que internet </a:t>
            </a:r>
            <a:r>
              <a:rPr lang="es-ES" dirty="0" err="1"/>
              <a:t>explorer</a:t>
            </a:r>
            <a:r>
              <a:rPr lang="es-ES" dirty="0"/>
              <a:t> por ejemplo no tiene soporte para esta tecnología. Es algo muy importante a saber porque si sabemos que nuestra aplicación en algún momento va a utilizarse en este navegador si utilizamos server </a:t>
            </a:r>
            <a:r>
              <a:rPr lang="es-ES" dirty="0" err="1"/>
              <a:t>sent</a:t>
            </a:r>
            <a:r>
              <a:rPr lang="es-ES" dirty="0"/>
              <a:t> </a:t>
            </a:r>
            <a:r>
              <a:rPr lang="es-ES" dirty="0" err="1"/>
              <a:t>events</a:t>
            </a:r>
            <a:r>
              <a:rPr lang="es-ES" dirty="0"/>
              <a:t> deberemos buscar otra alternativa compatible.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1828553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utilizar la tecnología es importante conocer algunas partes de ella. </a:t>
            </a:r>
          </a:p>
          <a:p>
            <a:r>
              <a:rPr lang="es-ES" dirty="0"/>
              <a:t>Por ejemplo, si queremos conocer el estado de la conexión podemos acceder </a:t>
            </a:r>
            <a:r>
              <a:rPr lang="es-ES" dirty="0" err="1"/>
              <a:t>EventSource.Connecting</a:t>
            </a:r>
            <a:r>
              <a:rPr lang="es-ES" dirty="0"/>
              <a:t>, open, </a:t>
            </a:r>
            <a:r>
              <a:rPr lang="es-ES" dirty="0" err="1"/>
              <a:t>closed</a:t>
            </a:r>
            <a:r>
              <a:rPr lang="es-ES" dirty="0"/>
              <a:t>…. Esto nos indicará en que estado se encuentra el </a:t>
            </a:r>
            <a:r>
              <a:rPr lang="es-ES" dirty="0" err="1"/>
              <a:t>eventsource</a:t>
            </a:r>
            <a:r>
              <a:rPr lang="es-ES" dirty="0"/>
              <a:t> cuando lo estemos utilizando. Y otra parte importante es conocer los tipos de eventos que tiene disponible el </a:t>
            </a:r>
            <a:r>
              <a:rPr lang="es-ES" dirty="0" err="1"/>
              <a:t>EventSoruce</a:t>
            </a:r>
            <a:r>
              <a:rPr lang="es-ES" dirty="0"/>
              <a:t> que son el </a:t>
            </a:r>
            <a:r>
              <a:rPr lang="es-ES" dirty="0" err="1"/>
              <a:t>message</a:t>
            </a:r>
            <a:r>
              <a:rPr lang="es-ES" dirty="0"/>
              <a:t>, que se activa cuando recibimos un mensaje de parte del servidor, luego tenemos el open que nos indica cuando la conexión está vierta y luego tenemos el error cuando nos dice que no se ha podido establecer la conexión.</a:t>
            </a:r>
          </a:p>
          <a:p>
            <a:r>
              <a:rPr lang="es-ES" dirty="0"/>
              <a:t>Para manejar algunos eventos personalizados diferentes a los mencionados anteriormente no utilizaremos por ejemplo </a:t>
            </a:r>
            <a:r>
              <a:rPr lang="es-ES" dirty="0" err="1"/>
              <a:t>onmessage</a:t>
            </a:r>
            <a:r>
              <a:rPr lang="es-ES" dirty="0"/>
              <a:t>, </a:t>
            </a:r>
            <a:r>
              <a:rPr lang="es-ES" dirty="0" err="1"/>
              <a:t>onerror</a:t>
            </a:r>
            <a:r>
              <a:rPr lang="es-ES" dirty="0"/>
              <a:t> o </a:t>
            </a:r>
            <a:r>
              <a:rPr lang="es-ES" dirty="0" err="1"/>
              <a:t>onopen</a:t>
            </a:r>
            <a:r>
              <a:rPr lang="es-ES" dirty="0"/>
              <a:t> sino que utilizaremos </a:t>
            </a:r>
            <a:r>
              <a:rPr lang="es-ES" dirty="0" err="1"/>
              <a:t>addEventListener</a:t>
            </a:r>
            <a:r>
              <a:rPr lang="es-ES" dirty="0"/>
              <a:t>. Lo podemos ver en la imagen que se adjunta al final de la diapositiva: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3899014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Para comenzar a recibir mensajes desde el servidor necesitamos crear un nuevo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 la sintaxis es la siguiente: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a:t>
            </a:r>
            <a:r>
              <a:rPr lang="es-ES" b="0" i="0" dirty="0" err="1">
                <a:solidFill>
                  <a:srgbClr val="282625"/>
                </a:solidFill>
                <a:effectLst/>
                <a:latin typeface="Source Sans Pro" panose="020B0503030403020204" pitchFamily="34" charset="0"/>
              </a:rPr>
              <a:t>urlBakc</a:t>
            </a:r>
            <a:r>
              <a:rPr lang="es-ES" b="0" i="0" dirty="0">
                <a:solidFill>
                  <a:srgbClr val="282625"/>
                </a:solidFill>
                <a:effectLst/>
                <a:latin typeface="Source Sans Pro" panose="020B0503030403020204" pitchFamily="34" charset="0"/>
              </a:rPr>
              <a:t>, credenciales) el segundo argumento solo tiene una opción disponible es decir ponerle </a:t>
            </a:r>
            <a:r>
              <a:rPr lang="es-ES" b="0" i="0" dirty="0" err="1">
                <a:solidFill>
                  <a:srgbClr val="282625"/>
                </a:solidFill>
                <a:effectLst/>
                <a:latin typeface="Source Sans Pro" panose="020B0503030403020204" pitchFamily="34" charset="0"/>
              </a:rPr>
              <a:t>withCredencials</a:t>
            </a:r>
            <a:r>
              <a:rPr lang="es-ES" b="0" i="0" dirty="0">
                <a:solidFill>
                  <a:srgbClr val="282625"/>
                </a:solidFill>
                <a:effectLst/>
                <a:latin typeface="Source Sans Pro" panose="020B0503030403020204" pitchFamily="34" charset="0"/>
              </a:rPr>
              <a:t> a true que esto lo que harás que permitirá enviar credenciales de tipo </a:t>
            </a:r>
            <a:r>
              <a:rPr lang="es-ES" b="0" i="0" dirty="0" err="1">
                <a:solidFill>
                  <a:srgbClr val="282625"/>
                </a:solidFill>
                <a:effectLst/>
                <a:latin typeface="Source Sans Pro" panose="020B0503030403020204" pitchFamily="34" charset="0"/>
              </a:rPr>
              <a:t>cross</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origin</a:t>
            </a:r>
            <a:r>
              <a:rPr lang="es-ES" b="0" i="0" dirty="0">
                <a:solidFill>
                  <a:srgbClr val="282625"/>
                </a:solidFill>
                <a:effectLst/>
                <a:latin typeface="Source Sans Pro" panose="020B0503030403020204" pitchFamily="34" charset="0"/>
              </a:rPr>
              <a:t> y no nos saltará ningún tipo de problema de </a:t>
            </a:r>
            <a:r>
              <a:rPr lang="es-ES" b="0" i="0" dirty="0" err="1">
                <a:solidFill>
                  <a:srgbClr val="282625"/>
                </a:solidFill>
                <a:effectLst/>
                <a:latin typeface="Source Sans Pro" panose="020B0503030403020204" pitchFamily="34" charset="0"/>
              </a:rPr>
              <a:t>cors</a:t>
            </a:r>
            <a:r>
              <a:rPr lang="es-ES" b="0" i="0" dirty="0">
                <a:solidFill>
                  <a:srgbClr val="282625"/>
                </a:solidFill>
                <a:effectLst/>
                <a:latin typeface="Source Sans Pro" panose="020B0503030403020204" pitchFamily="34" charset="0"/>
              </a:rPr>
              <a:t>.</a:t>
            </a:r>
          </a:p>
          <a:p>
            <a:r>
              <a:rPr lang="es-ES" b="0" i="0" dirty="0">
                <a:solidFill>
                  <a:srgbClr val="282625"/>
                </a:solidFill>
                <a:effectLst/>
                <a:latin typeface="Source Sans Pro" panose="020B0503030403020204" pitchFamily="34" charset="0"/>
              </a:rPr>
              <a:t>Una vez hecho esto el navegador se conectará a la URL y mantener una conexión abierta esperando los eventos del servidor. El servidor debe de responder en un estado 200 y con el encabezado de </a:t>
            </a:r>
            <a:r>
              <a:rPr lang="es-ES" b="1" dirty="0" err="1"/>
              <a:t>Content-Type:text</a:t>
            </a:r>
            <a:r>
              <a:rPr lang="es-ES" b="1" dirty="0"/>
              <a:t>/</a:t>
            </a:r>
            <a:r>
              <a:rPr lang="es-ES" b="1" dirty="0" err="1"/>
              <a:t>event-stream</a:t>
            </a:r>
            <a:r>
              <a:rPr lang="es-ES" b="1" dirty="0"/>
              <a:t> </a:t>
            </a:r>
            <a:r>
              <a:rPr lang="es-ES" b="0" dirty="0"/>
              <a:t>para que todo funcione según lo indicado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1440055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Algo que no habíamos mencionado en la diapositiva anterior es que cuando creábamos el nuevo </a:t>
            </a:r>
            <a:r>
              <a:rPr lang="es-ES" b="1" dirty="0" err="1">
                <a:solidFill>
                  <a:srgbClr val="FF8209"/>
                </a:solidFill>
              </a:rPr>
              <a:t>EventSource</a:t>
            </a:r>
            <a:r>
              <a:rPr lang="es-ES" b="1" dirty="0">
                <a:solidFill>
                  <a:srgbClr val="FF8209"/>
                </a:solidFill>
              </a:rPr>
              <a:t> </a:t>
            </a:r>
            <a:r>
              <a:rPr lang="es-ES" b="0" i="0" dirty="0">
                <a:solidFill>
                  <a:srgbClr val="282625"/>
                </a:solidFill>
                <a:effectLst/>
                <a:latin typeface="Source Sans Pro" panose="020B0503030403020204" pitchFamily="34" charset="0"/>
              </a:rPr>
              <a:t>el cliente se conectaba al servidor y si la conexión en algún momento se interrumpe este se vuelve a conectar. Si el servidor desea que el navegador deje de volver a conectarse debería de responder con un código 204 si el navegador quiere cerrar la conexión se debe de llamar al eventos </a:t>
            </a:r>
            <a:r>
              <a:rPr lang="es-ES" b="0" i="0" dirty="0" err="1">
                <a:solidFill>
                  <a:srgbClr val="282625"/>
                </a:solidFill>
                <a:effectLst/>
                <a:latin typeface="Source Sans Pro" panose="020B0503030403020204" pitchFamily="34" charset="0"/>
              </a:rPr>
              <a:t>close</a:t>
            </a:r>
            <a:r>
              <a:rPr lang="es-ES" b="0" i="0" dirty="0">
                <a:solidFill>
                  <a:srgbClr val="282625"/>
                </a:solidFill>
                <a:effectLst/>
                <a:latin typeface="Source Sans Pro" panose="020B0503030403020204" pitchFamily="34" charset="0"/>
              </a:rPr>
              <a:t> cuando una conexión finalmente se cierra no hay forma de reabrirla y si queremos conectarnos de nuevo simplemente deberíamos crear un nuevo </a:t>
            </a:r>
            <a:r>
              <a:rPr lang="es-ES" sz="1200" dirty="0" err="1"/>
              <a:t>EventSource</a:t>
            </a:r>
            <a:r>
              <a:rPr lang="es-ES" sz="1200" dirty="0"/>
              <a:t>.</a:t>
            </a:r>
          </a:p>
          <a:p>
            <a:r>
              <a:rPr lang="es-ES" b="0" i="0" dirty="0">
                <a:solidFill>
                  <a:srgbClr val="282625"/>
                </a:solidFill>
                <a:effectLst/>
                <a:latin typeface="Source Sans Pro" panose="020B0503030403020204" pitchFamily="34" charset="0"/>
              </a:rPr>
              <a:t>Algo destacable es que cuando una conexión se interrumpe debido a problemas de red ninguna de las partes puede estar segura de qué mensajes se recibieron y cuáles no entonces para reanudar correctamente la conexión cada mensaje debe tener un campo Id cuando se recibe un mensaje con ID en navegador establece la propiedad </a:t>
            </a:r>
            <a:r>
              <a:rPr lang="es-ES" sz="1200" b="1" dirty="0" err="1"/>
              <a:t>eventSource.lastEventId</a:t>
            </a:r>
            <a:r>
              <a:rPr lang="es-ES" sz="1200" b="1" dirty="0"/>
              <a:t> </a:t>
            </a:r>
            <a:r>
              <a:rPr lang="es-ES" b="0" i="0" dirty="0">
                <a:solidFill>
                  <a:srgbClr val="282625"/>
                </a:solidFill>
                <a:effectLst/>
                <a:latin typeface="Source Sans Pro" panose="020B0503030403020204" pitchFamily="34" charset="0"/>
              </a:rPr>
              <a:t> a su valor y tras la reconexión en navegador envía el encabezado </a:t>
            </a:r>
            <a:r>
              <a:rPr lang="es-ES" sz="1200" b="1" dirty="0" err="1"/>
              <a:t>Last</a:t>
            </a:r>
            <a:r>
              <a:rPr lang="es-ES" sz="1200" b="1" dirty="0"/>
              <a:t>-</a:t>
            </a:r>
            <a:r>
              <a:rPr lang="es-ES" sz="1200" b="1" dirty="0" err="1"/>
              <a:t>Event</a:t>
            </a:r>
            <a:r>
              <a:rPr lang="es-ES" sz="1200" b="1" dirty="0"/>
              <a:t>-ID</a:t>
            </a:r>
            <a:r>
              <a:rPr lang="es-ES" sz="1200" dirty="0"/>
              <a:t> </a:t>
            </a:r>
            <a:r>
              <a:rPr lang="es-ES" b="0" i="0" dirty="0">
                <a:solidFill>
                  <a:srgbClr val="282625"/>
                </a:solidFill>
                <a:effectLst/>
                <a:latin typeface="Source Sans Pro" panose="020B0503030403020204" pitchFamily="34" charset="0"/>
              </a:rPr>
              <a:t>para que el servidor pueda volver a enviar los siguientes mensajes justo a partir del que se había empezado a perder.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6837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282923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a:t>
            </a:r>
          </a:p>
          <a:p>
            <a:pPr algn="l"/>
            <a:r>
              <a:rPr lang="es-ES" b="0" i="0" dirty="0">
                <a:solidFill>
                  <a:srgbClr val="D1D5DB"/>
                </a:solidFill>
                <a:effectLst/>
                <a:latin typeface="Söhne"/>
              </a:rPr>
              <a:t>Concretamente es el protocolo TCP el que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se crea la conexión de inmediato. </a:t>
            </a:r>
            <a:r>
              <a:rPr lang="es-ES" b="0" i="0" dirty="0">
                <a:solidFill>
                  <a:srgbClr val="282625"/>
                </a:solidFill>
                <a:effectLst/>
                <a:latin typeface="Source Sans Pro" panose="020B0503030403020204" pitchFamily="34" charset="0"/>
              </a:rPr>
              <a:t>Cabe destacar aquí que si queremos un protocolo de WebSocket </a:t>
            </a:r>
            <a:r>
              <a:rPr lang="es-ES" b="0" i="0" dirty="0" err="1">
                <a:solidFill>
                  <a:srgbClr val="282625"/>
                </a:solidFill>
                <a:effectLst/>
                <a:latin typeface="Source Sans Pro" panose="020B0503030403020204" pitchFamily="34" charset="0"/>
              </a:rPr>
              <a:t>securizado</a:t>
            </a:r>
            <a:r>
              <a:rPr lang="es-ES" b="0" i="0" dirty="0">
                <a:solidFill>
                  <a:srgbClr val="282625"/>
                </a:solidFill>
                <a:effectLst/>
                <a:latin typeface="Source Sans Pro" panose="020B0503030403020204" pitchFamily="34" charset="0"/>
              </a:rPr>
              <a:t> deberíamos poner WSS:// es decir, añadir dos s</a:t>
            </a:r>
            <a:endParaRPr lang="es-ES" dirty="0"/>
          </a:p>
          <a:p>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Así que empezamos, i nos adentramos en el primer punto introductorio a todo esto</a:t>
            </a:r>
            <a:endParaRPr dirty="0"/>
          </a:p>
        </p:txBody>
      </p:sp>
    </p:spTree>
    <p:extLst>
      <p:ext uri="{BB962C8B-B14F-4D97-AF65-F5344CB8AC3E}">
        <p14:creationId xmlns:p14="http://schemas.microsoft.com/office/powerpoint/2010/main" val="3667884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navegador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a:t>
            </a:r>
          </a:p>
          <a:p>
            <a:pPr algn="l"/>
            <a:r>
              <a:rPr lang="es-ES" b="0" i="0" dirty="0">
                <a:solidFill>
                  <a:srgbClr val="DAD5CD"/>
                </a:solidFill>
                <a:effectLst/>
                <a:latin typeface="Söhne"/>
              </a:rPr>
              <a:t>¿Necesitas sockets de grupo y de difusión? </a:t>
            </a:r>
          </a:p>
          <a:p>
            <a:pPr algn="l"/>
            <a:r>
              <a:rPr lang="es-ES" b="0" i="0" dirty="0">
                <a:solidFill>
                  <a:srgbClr val="DAD5CD"/>
                </a:solidFill>
                <a:effectLst/>
                <a:latin typeface="Söhne"/>
              </a:rPr>
              <a:t>¿Necesitas soporte para múltiples protocolos? </a:t>
            </a:r>
          </a:p>
          <a:p>
            <a:pPr algn="l"/>
            <a:r>
              <a:rPr lang="es-ES" b="0" i="0" dirty="0">
                <a:solidFill>
                  <a:srgbClr val="DAD5CD"/>
                </a:solidFill>
                <a:effectLst/>
                <a:latin typeface="Söhne"/>
              </a:rPr>
              <a:t>¿Necesitas una librería sencilla y flexible u otra más compleja y robusta? </a:t>
            </a:r>
          </a:p>
          <a:p>
            <a:pPr algn="l"/>
            <a:r>
              <a:rPr lang="es-ES" b="0" i="0" dirty="0">
                <a:solidFill>
                  <a:srgbClr val="DAD5CD"/>
                </a:solidFill>
                <a:effectLst/>
                <a:latin typeface="Söhne"/>
              </a:rPr>
              <a:t>Para temas de rendimiento ….</a:t>
            </a:r>
          </a:p>
          <a:p>
            <a:pPr algn="l"/>
            <a:r>
              <a:rPr lang="es-ES" b="0" i="0" dirty="0">
                <a:solidFill>
                  <a:srgbClr val="DAD5CD"/>
                </a:solidFill>
                <a:effectLst/>
                <a:latin typeface="Söhne"/>
              </a:rPr>
              <a:t>¿Necesitas una librería que proporcione un alto rendimiento? </a:t>
            </a:r>
          </a:p>
          <a:p>
            <a:pPr algn="l"/>
            <a:r>
              <a:rPr lang="es-ES" b="0" i="0" dirty="0">
                <a:solidFill>
                  <a:srgbClr val="DAD5CD"/>
                </a:solidFill>
                <a:effectLst/>
                <a:latin typeface="Söhne"/>
              </a:rPr>
              <a:t>¿La librería que estás eligiendo es compatible con tu plataforma y el lenguaje de programación?</a:t>
            </a:r>
          </a:p>
          <a:p>
            <a:pPr algn="l"/>
            <a:r>
              <a:rPr lang="es-ES" b="0" i="0" dirty="0">
                <a:solidFill>
                  <a:srgbClr val="DAD5CD"/>
                </a:solidFill>
                <a:effectLst/>
                <a:latin typeface="Söhne"/>
              </a:rPr>
              <a:t>Es muy importante que nos planteemos las siguientes preguntas antes de decantarnos por alguna de las librerías.</a:t>
            </a:r>
          </a:p>
          <a:p>
            <a:pPr algn="l"/>
            <a:r>
              <a:rPr lang="es-ES" b="0" i="0" dirty="0">
                <a:solidFill>
                  <a:srgbClr val="DAD5CD"/>
                </a:solidFill>
                <a:effectLst/>
                <a:latin typeface="Söhne"/>
              </a:rPr>
              <a:t>Actualmente las más conocidas para tratar con sockets son: </a:t>
            </a:r>
            <a:r>
              <a:rPr lang="es-ES" b="0" i="0" dirty="0" err="1">
                <a:solidFill>
                  <a:srgbClr val="DAD5CD"/>
                </a:solidFill>
                <a:effectLst/>
                <a:latin typeface="Söhne"/>
              </a:rPr>
              <a:t>socketCluster</a:t>
            </a:r>
            <a:r>
              <a:rPr lang="es-ES" b="0" i="0" dirty="0">
                <a:solidFill>
                  <a:srgbClr val="DAD5CD"/>
                </a:solidFill>
                <a:effectLst/>
                <a:latin typeface="Söhne"/>
              </a:rPr>
              <a:t>, </a:t>
            </a:r>
            <a:r>
              <a:rPr lang="es-ES" b="0" i="0" dirty="0" err="1">
                <a:solidFill>
                  <a:srgbClr val="DAD5CD"/>
                </a:solidFill>
                <a:effectLst/>
                <a:latin typeface="Söhne"/>
              </a:rPr>
              <a:t>ws</a:t>
            </a:r>
            <a:r>
              <a:rPr lang="es-ES" b="0" i="0" dirty="0">
                <a:solidFill>
                  <a:srgbClr val="DAD5CD"/>
                </a:solidFill>
                <a:effectLst/>
                <a:latin typeface="Söhne"/>
              </a:rPr>
              <a:t>, socket.io…</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 continuación haremos un pequeño análisis de un proyecto de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adjunto a continuación las rutas de donde se encuentran este proyecto y la URL de </a:t>
            </a:r>
            <a:r>
              <a:rPr lang="es-ES" b="0" i="0" dirty="0" err="1">
                <a:solidFill>
                  <a:srgbClr val="282625"/>
                </a:solidFill>
                <a:effectLst/>
                <a:latin typeface="Source Sans Pro" panose="020B0503030403020204" pitchFamily="34" charset="0"/>
              </a:rPr>
              <a:t>Github</a:t>
            </a:r>
            <a:r>
              <a:rPr lang="es-ES" b="0" i="0" dirty="0">
                <a:solidFill>
                  <a:srgbClr val="282625"/>
                </a:solidFill>
                <a:effectLst/>
                <a:latin typeface="Source Sans Pro" panose="020B0503030403020204" pitchFamily="34" charset="0"/>
              </a:rPr>
              <a:t> para poder descargarlo.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00684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El proyecto consiste en una puja de viajes es decir es una página web donde se ofertan diferentes viajes y se hace una puja de dinero de manera que si yo desde una página web pujo se debe notificar inmediatamente a </a:t>
            </a:r>
            <a:r>
              <a:rPr lang="es-ES" b="0" i="0" dirty="0" err="1">
                <a:solidFill>
                  <a:srgbClr val="282625"/>
                </a:solidFill>
                <a:effectLst/>
                <a:latin typeface="Source Sans Pro" panose="020B0503030403020204" pitchFamily="34" charset="0"/>
              </a:rPr>
              <a:t>a</a:t>
            </a:r>
            <a:r>
              <a:rPr lang="es-ES" b="0" i="0" dirty="0">
                <a:solidFill>
                  <a:srgbClr val="282625"/>
                </a:solidFill>
                <a:effectLst/>
                <a:latin typeface="Source Sans Pro" panose="020B0503030403020204" pitchFamily="34" charset="0"/>
              </a:rPr>
              <a:t> todos los clientes que el precio de la puja se ha incrementado en 5€. Quiero comentaros algo interesante que me ha pasado y que podemos relacionar con algo que hemos visto en diapositivas anteriores. Actualmente en el proyecto estoy utilizando la librería de “</a:t>
            </a:r>
            <a:r>
              <a:rPr lang="es-ES" b="0" i="0" dirty="0" err="1">
                <a:solidFill>
                  <a:srgbClr val="282625"/>
                </a:solidFill>
                <a:effectLst/>
                <a:latin typeface="Source Sans Pro" panose="020B0503030403020204" pitchFamily="34" charset="0"/>
              </a:rPr>
              <a:t>ws</a:t>
            </a:r>
            <a:r>
              <a:rPr lang="es-ES" b="0" i="0" dirty="0">
                <a:solidFill>
                  <a:srgbClr val="282625"/>
                </a:solidFill>
                <a:effectLst/>
                <a:latin typeface="Source Sans Pro" panose="020B0503030403020204" pitchFamily="34" charset="0"/>
              </a:rPr>
              <a:t>” que nos proporciona una comunicación de </a:t>
            </a:r>
            <a:r>
              <a:rPr lang="es-ES" b="0" i="0" dirty="0" err="1">
                <a:solidFill>
                  <a:srgbClr val="282625"/>
                </a:solidFill>
                <a:effectLst/>
                <a:latin typeface="Source Sans Pro" panose="020B0503030403020204" pitchFamily="34" charset="0"/>
              </a:rPr>
              <a:t>Websocket</a:t>
            </a:r>
            <a:r>
              <a:rPr lang="es-ES" b="0" i="0" dirty="0">
                <a:solidFill>
                  <a:srgbClr val="282625"/>
                </a:solidFill>
                <a:effectLst/>
                <a:latin typeface="Source Sans Pro" panose="020B0503030403020204" pitchFamily="34" charset="0"/>
              </a:rPr>
              <a:t> básica </a:t>
            </a:r>
            <a:r>
              <a:rPr lang="es-ES" b="0" i="0" dirty="0">
                <a:solidFill>
                  <a:srgbClr val="E3E3E3"/>
                </a:solidFill>
                <a:effectLst/>
                <a:latin typeface="Google Sans"/>
              </a:rPr>
              <a:t>, lo que significa que permite enviar y recibir mensajes de texto sin formato entre dos o más clientes. Se me ocurrió una vez terminada esta parte crear un chat para poder comunicarse los otros usuarios que haya presentes en la puja: tal que así:</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3477256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diréis a donde quiere llegar? Pues me encontré con la problemática de que no había elegido correctamente la librería que debía utilizar ¿Porqué? Porque el poder comunicarse a través de caneles privados como es una conversación privada entre dos usuarios es una función más avanzada que </a:t>
            </a:r>
            <a:r>
              <a:rPr lang="es-ES" b="0" i="0" dirty="0">
                <a:solidFill>
                  <a:srgbClr val="E3E3E3"/>
                </a:solidFill>
                <a:effectLst/>
                <a:latin typeface="Google Sans"/>
              </a:rPr>
              <a:t>a que requiere una capa de abstracción adicional para gestionar la suscripción, la entrega y la recepción de mensajes, cosa que la librería que había elegido era tan básica que no lo soportaba. Así que os he querido mostrar este caso de estudio para dar un poquito más de la importancia y consciencia que es necesaria para elegir una librería.</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77992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esta casuística decidí crear un servicio particular para mi aplicación para no repetir código todas las veces que la utilizaba la librería que había elegido. De manera que este </a:t>
            </a:r>
            <a:r>
              <a:rPr lang="es-ES" dirty="0" err="1"/>
              <a:t>service</a:t>
            </a:r>
            <a:r>
              <a:rPr lang="es-ES" dirty="0"/>
              <a:t> se encargaba de crear la conexión, preparar el mensaje para enviar al back en formato de </a:t>
            </a:r>
            <a:r>
              <a:rPr lang="es-ES" dirty="0" err="1"/>
              <a:t>string</a:t>
            </a:r>
            <a:r>
              <a:rPr lang="es-ES" dirty="0"/>
              <a:t> y </a:t>
            </a:r>
            <a:r>
              <a:rPr lang="es-ES" dirty="0" err="1"/>
              <a:t>parsear</a:t>
            </a:r>
            <a:r>
              <a:rPr lang="es-ES" dirty="0"/>
              <a:t> el mensaje a JSON cuando lo recibiésemos del back. A la parte derecha podemos ver como he podido utilizar las partes del </a:t>
            </a:r>
            <a:r>
              <a:rPr lang="es-ES" dirty="0" err="1"/>
              <a:t>service</a:t>
            </a:r>
            <a:r>
              <a:rPr lang="es-ES" dirty="0"/>
              <a:t> para hacer funcionar toda la casuística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4199912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un circulo completo de como aumentando el valor de una puja, se notifica al resto de clientes.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167516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 de las tecnologías que vamos a tratar, por quien o quienes han sido creadas y si alguna está basada en alguna tecnología anterior. ¿De acuerdo?</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Quedémonos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2779226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sí que es cierto que a lo largo del curso ya hemos ya hemos ido viendo diferentes modelados de transmisión de mensajes en aplicaciones de cliente servidor y aunque a lo mejor no le hayamos puesto nombre sí que me gustaría hacer un repaso de ello y mencionar las principales características. En concreto vamos a hablar muy brevemente sobre el </a:t>
            </a:r>
            <a:r>
              <a:rPr lang="es-ES" b="0" i="0" dirty="0" err="1">
                <a:solidFill>
                  <a:srgbClr val="282625"/>
                </a:solidFill>
                <a:effectLst/>
                <a:latin typeface="Source Sans Pro" panose="020B0503030403020204" pitchFamily="34" charset="0"/>
              </a:rPr>
              <a:t>broadcasting</a:t>
            </a:r>
            <a:r>
              <a:rPr lang="es-ES" b="0" i="0" dirty="0">
                <a:solidFill>
                  <a:srgbClr val="282625"/>
                </a:solidFill>
                <a:effectLst/>
                <a:latin typeface="Source Sans Pro" panose="020B0503030403020204" pitchFamily="34" charset="0"/>
              </a:rPr>
              <a:t> y la suscripción a los canales de comunicación.</a:t>
            </a:r>
            <a:endParaRPr dirty="0"/>
          </a:p>
        </p:txBody>
      </p:sp>
    </p:spTree>
    <p:extLst>
      <p:ext uri="{BB962C8B-B14F-4D97-AF65-F5344CB8AC3E}">
        <p14:creationId xmlns:p14="http://schemas.microsoft.com/office/powerpoint/2010/main" val="1168905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670011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74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Las webs candidatas para utilizar </a:t>
            </a:r>
            <a:r>
              <a:rPr lang="es-ES" b="0" i="0" dirty="0" err="1">
                <a:solidFill>
                  <a:srgbClr val="282625"/>
                </a:solidFill>
                <a:effectLst/>
                <a:latin typeface="Source Sans Pro" panose="020B0503030403020204" pitchFamily="34" charset="0"/>
              </a:rPr>
              <a:t>signalR</a:t>
            </a:r>
            <a:r>
              <a:rPr lang="es-ES" b="0" i="0" dirty="0">
                <a:solidFill>
                  <a:srgbClr val="282625"/>
                </a:solidFill>
                <a:effectLst/>
                <a:latin typeface="Source Sans Pro" panose="020B0503030403020204" pitchFamily="34" charset="0"/>
              </a:rPr>
              <a:t> son aquellas aplicaciones que requieren actualizaciones de alta frecuencia del servidor, algunos ejemplos podrían ser juegos redes sociales subastas mapa. También paneles y aplicaciones de monitorización cómo pueden ser actualizaciones de ventas instantáneas o alertas de viaje también tenemos las aplicaciones colaborativas aplicaciones como por ejemplo las pizarras colaborativas, </a:t>
            </a:r>
            <a:r>
              <a:rPr lang="es-ES" b="0" i="0" dirty="0" err="1">
                <a:solidFill>
                  <a:srgbClr val="282625"/>
                </a:solidFill>
                <a:effectLst/>
                <a:latin typeface="Source Sans Pro" panose="020B0503030403020204" pitchFamily="34" charset="0"/>
              </a:rPr>
              <a:t>posits</a:t>
            </a:r>
            <a:r>
              <a:rPr lang="es-ES" b="0" i="0" dirty="0">
                <a:solidFill>
                  <a:srgbClr val="282625"/>
                </a:solidFill>
                <a:effectLst/>
                <a:latin typeface="Source Sans Pro" panose="020B0503030403020204" pitchFamily="34" charset="0"/>
              </a:rPr>
              <a:t> interactivos en las reuniones de equipo… también tenemos aplicaciones que requieren notificaciones como chats,  juegos , email….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60</a:t>
            </a:fld>
            <a:endParaRPr lang="es-ES"/>
          </a:p>
        </p:txBody>
      </p:sp>
    </p:spTree>
    <p:extLst>
      <p:ext uri="{BB962C8B-B14F-4D97-AF65-F5344CB8AC3E}">
        <p14:creationId xmlns:p14="http://schemas.microsoft.com/office/powerpoint/2010/main" val="1850825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características principales características de </a:t>
            </a:r>
            <a:r>
              <a:rPr lang="es-ES" dirty="0" err="1"/>
              <a:t>signalR</a:t>
            </a:r>
            <a:r>
              <a:rPr lang="es-ES" dirty="0"/>
              <a:t> es que proporciona un API para crear llamadas a procedimientos remotos de servidor a cliente. Tiene la capacidad de manejar la gestión de conexiones automáticamente y es capaz de enviar mensajes a todos los clientes o a un grupo concreto de ellos y a pesar de ello no sobresaturarse.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283295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err="1">
                <a:solidFill>
                  <a:srgbClr val="282625"/>
                </a:solidFill>
                <a:effectLst/>
                <a:latin typeface="Source Sans Pro" panose="020B0503030403020204" pitchFamily="34" charset="0"/>
              </a:rPr>
              <a:t>Eel</a:t>
            </a:r>
            <a:r>
              <a:rPr lang="es-ES" b="0" i="0" dirty="0">
                <a:solidFill>
                  <a:srgbClr val="282625"/>
                </a:solidFill>
                <a:effectLst/>
                <a:latin typeface="Source Sans Pro" panose="020B0503030403020204" pitchFamily="34" charset="0"/>
              </a:rPr>
              <a:t> diagrama siguiente se muestra la relación entre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las conexiones persistentes y las tecnologías subyacentes usadas para los transportes así que por ejemplo podemos ver que primero tenemos la aplicación de Punto Net tenemos los </a:t>
            </a:r>
            <a:r>
              <a:rPr lang="es-ES" b="0" i="0" dirty="0" err="1">
                <a:solidFill>
                  <a:srgbClr val="282625"/>
                </a:solidFill>
                <a:effectLst/>
                <a:latin typeface="Source Sans Pro" panose="020B0503030403020204" pitchFamily="34" charset="0"/>
              </a:rPr>
              <a:t>hacks</a:t>
            </a:r>
            <a:r>
              <a:rPr lang="es-ES" b="0" i="0" dirty="0">
                <a:solidFill>
                  <a:srgbClr val="282625"/>
                </a:solidFill>
                <a:effectLst/>
                <a:latin typeface="Source Sans Pro" panose="020B0503030403020204" pitchFamily="34" charset="0"/>
              </a:rPr>
              <a:t> que los explicaremos más adelante luego tenemos el lápiz y los transportes que pueden ser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Server se enteren </a:t>
            </a:r>
            <a:r>
              <a:rPr lang="es-ES" b="0" i="0" dirty="0" err="1">
                <a:solidFill>
                  <a:srgbClr val="282625"/>
                </a:solidFill>
                <a:effectLst/>
                <a:latin typeface="Source Sans Pro" panose="020B0503030403020204" pitchFamily="34" charset="0"/>
              </a:rPr>
              <a:t>long</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bullying</a:t>
            </a:r>
            <a:r>
              <a:rPr lang="es-ES" b="0" i="0" dirty="0">
                <a:solidFill>
                  <a:srgbClr val="282625"/>
                </a:solidFill>
                <a:effectLst/>
                <a:latin typeface="Source Sans Pro" panose="020B0503030403020204" pitchFamily="34" charset="0"/>
              </a:rPr>
              <a:t> y luego tenemos por otra parte en los diferentes clientes en los cuales tenemos la aplicación web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también tenemos el API y los transportes así que nada hoy iremos desarrollando un poco más adelante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63</a:t>
            </a:fld>
            <a:endParaRPr lang="es-ES"/>
          </a:p>
        </p:txBody>
      </p:sp>
    </p:spTree>
    <p:extLst>
      <p:ext uri="{BB962C8B-B14F-4D97-AF65-F5344CB8AC3E}">
        <p14:creationId xmlns:p14="http://schemas.microsoft.com/office/powerpoint/2010/main" val="3968139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o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cómo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ahora mismo vamos a ver la puesta en marcha de un proyecto exactamente vamos a hacer un contador de visitas a una misma página web entonces cada vez que se refresque o se conecta un cliente nuevo estoy contento este contador va a aumentar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vamos a hacer una similitud con la vida diaria, ¿vale?  el servidor actúa como aquella persona que constantemente olvida tu nombre o no recuerda quién eres y en caso de querer comunicarte con esa personas, debes ser tú el primero que debes de tomar la iniciativa, hablarle… </a:t>
            </a:r>
          </a:p>
          <a:p>
            <a:r>
              <a:rPr lang="es-ES" dirty="0"/>
              <a:t>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66</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67</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68</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diversos.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69</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72</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Antes por ejemplo habíamos visto el ejemplo de ver las vistas totales que tenía una página web ahora nos vamos a centrar en otro tipo de </a:t>
            </a:r>
            <a:r>
              <a:rPr lang="es-ES" b="0" i="0" dirty="0" err="1">
                <a:solidFill>
                  <a:srgbClr val="282625"/>
                </a:solidFill>
                <a:effectLst/>
                <a:latin typeface="Source Sans Pro" panose="020B0503030403020204" pitchFamily="34" charset="0"/>
              </a:rPr>
              <a:t>de</a:t>
            </a:r>
            <a:r>
              <a:rPr lang="es-ES" b="0" i="0" dirty="0">
                <a:solidFill>
                  <a:srgbClr val="282625"/>
                </a:solidFill>
                <a:effectLst/>
                <a:latin typeface="Source Sans Pro" panose="020B0503030403020204" pitchFamily="34" charset="0"/>
              </a:rPr>
              <a:t> ejemplo en el cual se miran los usuarios activos en este momento en la web y aquí vamos a hacer uso de los métodos que habíamos visto en la diapositiva anterior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682863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Un ejemplo común en este contexto es una aplicación de redes sociales. Cuando un usuario publica una nueva publicación, realiza un comentario o actualiza su perfil, el servidor notifica a todos los otros usuarios conectados en tiempo real. Esto asegura que todos los usuarios vean de inmediato las actualizaciones realizadas por sus contactos en la plataforma, creando una experiencia de red social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Un ejemplo de casuística en este caso por ejemplo sería yo pido descargar un fichero desde una página web y cuando el servidor ya me lo puede proveer me envía una notificación a sobre que ya tengo el fichero disponible.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3736292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D1D5DB"/>
                </a:solidFill>
                <a:effectLst/>
                <a:latin typeface="Söhne"/>
              </a:rPr>
              <a:t>Un ejemplo común en este caso sería una aplicación de chat en grupo. Si un usuario envía un mensaje en un grupo de chat, el servidor notificará a todos los demás usuarios conectados en ese grupo, excepto al usuario que envió el mensaje. De esta manera, los demás participantes recibirán la notificación de la nueva mensaje, pero el remitente original no recibirá una notificación redundante sobre su propia acción.</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2916480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también nos serviría la casuística real anterior en la que yo envío </a:t>
            </a:r>
            <a:r>
              <a:rPr lang="es-ES" dirty="0" err="1"/>
              <a:t>envio</a:t>
            </a:r>
            <a:r>
              <a:rPr lang="es-ES" dirty="0"/>
              <a:t> un mensaje al servidor y quiero que notifique de dicho mensaje a una persona en concreto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94</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cuáles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casuística de esto podría ser yo en un red social veo un meme que me encanta y decido compartirlo con dos amigos pero de forma individual.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95</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a:t>
            </a:r>
            <a:r>
              <a:rPr lang="es-ES" dirty="0" err="1"/>
              <a:t>casuistica</a:t>
            </a:r>
            <a:r>
              <a:rPr lang="es-ES" dirty="0"/>
              <a:t> de esto puede ser un mensaje que quiero que se notifique a todos los empleados de mi empresa exceptuando por ejemplo a las personas que se encuentran en practicas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96</a:t>
            </a:fld>
            <a:endParaRPr lang="es-ES"/>
          </a:p>
        </p:txBody>
      </p:sp>
    </p:spTree>
    <p:extLst>
      <p:ext uri="{BB962C8B-B14F-4D97-AF65-F5344CB8AC3E}">
        <p14:creationId xmlns:p14="http://schemas.microsoft.com/office/powerpoint/2010/main" val="34157407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queramos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98</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99</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100</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102</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108</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110</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a:p>
            <a:pPr algn="l"/>
            <a:endParaRPr lang="es-ES" dirty="0"/>
          </a:p>
          <a:p>
            <a:pPr algn="l"/>
            <a:r>
              <a:rPr lang="es-ES" dirty="0"/>
              <a:t>Podemos ver que el protocolo http ha sido algo que se ha mantenido a raíz del tiempo, se ha ido perfeccionando, mejorando, pero hasta día de hoy seguimos haciendo uso del él. El protocolo nos permite la comunicación entre ambas partes de manera que yo como cliente, o como aplicación web pido a mi server oye dame el listado de usuarios de esta aplicación, es decir lanzamos una petición http GET para “</a:t>
            </a:r>
            <a:r>
              <a:rPr lang="es-ES" dirty="0" err="1"/>
              <a:t>users</a:t>
            </a:r>
            <a:r>
              <a:rPr lang="es-ES" dirty="0"/>
              <a:t>” este es capaz de responderme un listado en formato JSON con la información que he solicitado.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114</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diseñar los métodos para un Hub, es una buena práctica definir métodos con un único parámetro en lugar de múltiples parámetros de tipo simple. Esta buena práctica no es impuesta por la tecnología con </a:t>
            </a:r>
            <a:r>
              <a:rPr lang="es-ES" dirty="0" err="1"/>
              <a:t>SignalR</a:t>
            </a:r>
            <a:r>
              <a:rPr lang="es-ES" dirty="0"/>
              <a:t>, por lo </a:t>
            </a:r>
            <a:r>
              <a:rPr lang="es-ES" dirty="0" err="1"/>
              <a:t>quetendremos</a:t>
            </a:r>
            <a:r>
              <a:rPr lang="es-ES" dirty="0"/>
              <a:t> ser disciplinados y cuidadosos con ello.</a:t>
            </a:r>
          </a:p>
          <a:p>
            <a:r>
              <a:rPr lang="es-ES" dirty="0"/>
              <a:t>Por ejemplo, en lugar de pasar múltiples valores de </a:t>
            </a:r>
            <a:r>
              <a:rPr lang="es-ES" dirty="0" err="1"/>
              <a:t>strings</a:t>
            </a:r>
            <a:r>
              <a:rPr lang="es-ES" dirty="0"/>
              <a:t>, por ejemplo, lo más interesante sería definir un tipo con múltiples propiedades para utilizar como el único parámetro de mensaje, como se muestra en el siguiente código:</a:t>
            </a:r>
          </a:p>
          <a:p>
            <a:endParaRPr lang="es-ES" dirty="0"/>
          </a:p>
          <a:p>
            <a:r>
              <a:rPr lang="es-ES" dirty="0"/>
              <a:t>La razón de esta buena práctica es que permite futuros cambios como añadir una tercera propiedad para el mensaje y que no produzca errores, ya que, si añadimos un tercer parámetro y no hemos modificados todos los clientes, esto va a producir un error. Pero si en cambio añadimos una nueva propiedad al objeto y este no se pasa desde los clientes no va a producir ningún tipo de error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116</a:t>
            </a:fld>
            <a:endParaRPr lang="es-ES"/>
          </a:p>
        </p:txBody>
      </p:sp>
    </p:spTree>
    <p:extLst>
      <p:ext uri="{BB962C8B-B14F-4D97-AF65-F5344CB8AC3E}">
        <p14:creationId xmlns:p14="http://schemas.microsoft.com/office/powerpoint/2010/main" val="1389903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500335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técnica no tiene un creador específico ya que se desarrolló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 y analizaremos un poco más el código y un proyecto de prueba.</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 algo que nos hace estar consumiendo ahí unos recursos innecesariamente ya que si el servidor no tiene datos disponibles con frecuencia lo que va ocurriendo es que las peticiones tienen </a:t>
            </a:r>
            <a:r>
              <a:rPr lang="es-ES" dirty="0" err="1"/>
              <a:t>timeouts</a:t>
            </a:r>
            <a:r>
              <a:rPr lang="es-ES" dirty="0"/>
              <a:t> y en caso de ocurrir esto inmediatamente se levanta otra petición hacia el server y esto empieza a acarearnos una gran cantidad de tráfico HTTP innecesario con todo lo que esto nos conlleva. </a:t>
            </a:r>
          </a:p>
          <a:p>
            <a:r>
              <a:rPr lang="es-ES" dirty="0"/>
              <a:t>Lo dicho un poco más adelante profundizaremos en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71741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446B7-67E3-4E39-6DFB-7956605F7CF9}"/>
              </a:ext>
            </a:extLst>
          </p:cNvPr>
          <p:cNvSpPr>
            <a:spLocks noGrp="1"/>
          </p:cNvSpPr>
          <p:nvPr>
            <p:ph type="ctrTitle"/>
          </p:nvPr>
        </p:nvSpPr>
        <p:spPr>
          <a:xfrm>
            <a:off x="1238250" y="1122363"/>
            <a:ext cx="7429500" cy="2387600"/>
          </a:xfrm>
        </p:spPr>
        <p:txBody>
          <a:bodyPr anchor="b"/>
          <a:lstStyle>
            <a:lvl1pPr algn="ctr">
              <a:defRPr sz="4875"/>
            </a:lvl1pPr>
          </a:lstStyle>
          <a:p>
            <a:r>
              <a:rPr lang="es-ES"/>
              <a:t>Haga clic para modificar el estilo de título del patrón</a:t>
            </a:r>
          </a:p>
        </p:txBody>
      </p:sp>
      <p:sp>
        <p:nvSpPr>
          <p:cNvPr id="3" name="Subtítulo 2">
            <a:extLst>
              <a:ext uri="{FF2B5EF4-FFF2-40B4-BE49-F238E27FC236}">
                <a16:creationId xmlns:a16="http://schemas.microsoft.com/office/drawing/2014/main" id="{EDA7FA5A-11FC-8F4F-F2A1-529301C8A44C}"/>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F873F76-D6BC-E7D9-1E1D-A44DE0D9180F}"/>
              </a:ext>
            </a:extLst>
          </p:cNvPr>
          <p:cNvSpPr>
            <a:spLocks noGrp="1"/>
          </p:cNvSpPr>
          <p:nvPr>
            <p:ph type="dt" sz="half" idx="10"/>
          </p:nvPr>
        </p:nvSpPr>
        <p:spPr/>
        <p:txBody>
          <a:bodyPr/>
          <a:lstStyle/>
          <a:p>
            <a:fld id="{4E9A5677-FCBB-4576-9FE3-2BE0C2D02013}" type="datetime1">
              <a:rPr lang="es-ES" smtClean="0"/>
              <a:t>23/04/2025</a:t>
            </a:fld>
            <a:endParaRPr lang="es-ES"/>
          </a:p>
        </p:txBody>
      </p:sp>
      <p:sp>
        <p:nvSpPr>
          <p:cNvPr id="5" name="Marcador de pie de página 4">
            <a:extLst>
              <a:ext uri="{FF2B5EF4-FFF2-40B4-BE49-F238E27FC236}">
                <a16:creationId xmlns:a16="http://schemas.microsoft.com/office/drawing/2014/main" id="{19E16ABB-762B-4D89-096E-50D79476F6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6793B9-0C9F-5E9B-56C3-AEA6EEBFE543}"/>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90231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86221-817E-E9E9-15A9-9C372F8FFB1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F91796F-156E-EDD2-7F15-F93E6B06E9F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EADE7A-491E-2B0C-FF2C-45F23C0AE8EE}"/>
              </a:ext>
            </a:extLst>
          </p:cNvPr>
          <p:cNvSpPr>
            <a:spLocks noGrp="1"/>
          </p:cNvSpPr>
          <p:nvPr>
            <p:ph type="dt" sz="half" idx="10"/>
          </p:nvPr>
        </p:nvSpPr>
        <p:spPr/>
        <p:txBody>
          <a:bodyPr/>
          <a:lstStyle/>
          <a:p>
            <a:fld id="{63AA841B-57A5-42EC-9A6D-0A1825ED04C0}" type="datetime1">
              <a:rPr lang="es-ES" smtClean="0"/>
              <a:t>23/04/2025</a:t>
            </a:fld>
            <a:endParaRPr lang="es-ES"/>
          </a:p>
        </p:txBody>
      </p:sp>
      <p:sp>
        <p:nvSpPr>
          <p:cNvPr id="5" name="Marcador de pie de página 4">
            <a:extLst>
              <a:ext uri="{FF2B5EF4-FFF2-40B4-BE49-F238E27FC236}">
                <a16:creationId xmlns:a16="http://schemas.microsoft.com/office/drawing/2014/main" id="{A0D5A1F5-56AA-0B8E-4D21-9E44DD40C2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B133B20-9B44-C77D-F5C8-F5094875B3E7}"/>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73089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9FB8-E8B4-99FA-42BB-F7C9FADDFDDE}"/>
              </a:ext>
            </a:extLst>
          </p:cNvPr>
          <p:cNvSpPr>
            <a:spLocks noGrp="1"/>
          </p:cNvSpPr>
          <p:nvPr>
            <p:ph type="title" orient="vert"/>
          </p:nvPr>
        </p:nvSpPr>
        <p:spPr>
          <a:xfrm>
            <a:off x="7088981" y="365125"/>
            <a:ext cx="2135981"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EDE7680-2101-7D05-C552-033A23D618B7}"/>
              </a:ext>
            </a:extLst>
          </p:cNvPr>
          <p:cNvSpPr>
            <a:spLocks noGrp="1"/>
          </p:cNvSpPr>
          <p:nvPr>
            <p:ph type="body" orient="vert" idx="1"/>
          </p:nvPr>
        </p:nvSpPr>
        <p:spPr>
          <a:xfrm>
            <a:off x="681037"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6188DFD-D385-FC78-E917-D6724318A6C5}"/>
              </a:ext>
            </a:extLst>
          </p:cNvPr>
          <p:cNvSpPr>
            <a:spLocks noGrp="1"/>
          </p:cNvSpPr>
          <p:nvPr>
            <p:ph type="dt" sz="half" idx="10"/>
          </p:nvPr>
        </p:nvSpPr>
        <p:spPr/>
        <p:txBody>
          <a:bodyPr/>
          <a:lstStyle/>
          <a:p>
            <a:fld id="{4034B46E-A5E3-4F81-82ED-6DF7AF167841}" type="datetime1">
              <a:rPr lang="es-ES" smtClean="0"/>
              <a:t>23/04/2025</a:t>
            </a:fld>
            <a:endParaRPr lang="es-ES"/>
          </a:p>
        </p:txBody>
      </p:sp>
      <p:sp>
        <p:nvSpPr>
          <p:cNvPr id="5" name="Marcador de pie de página 4">
            <a:extLst>
              <a:ext uri="{FF2B5EF4-FFF2-40B4-BE49-F238E27FC236}">
                <a16:creationId xmlns:a16="http://schemas.microsoft.com/office/drawing/2014/main" id="{5F8C297F-1436-13E0-7B0A-550B0C1330D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4E10D09-F83F-9A0D-346C-3457C880D584}"/>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301801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89352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DA61C-083F-3830-4FCA-79111CB926B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D79E8F8-833F-23A8-F878-3B8EDF23E85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834467-2161-A140-6AE8-C6DAECED7E97}"/>
              </a:ext>
            </a:extLst>
          </p:cNvPr>
          <p:cNvSpPr>
            <a:spLocks noGrp="1"/>
          </p:cNvSpPr>
          <p:nvPr>
            <p:ph type="dt" sz="half" idx="10"/>
          </p:nvPr>
        </p:nvSpPr>
        <p:spPr/>
        <p:txBody>
          <a:bodyPr/>
          <a:lstStyle/>
          <a:p>
            <a:fld id="{FCA8356F-F8D8-4AFB-A0B7-24B1E0D6D739}" type="datetime1">
              <a:rPr lang="es-ES" smtClean="0"/>
              <a:t>23/04/2025</a:t>
            </a:fld>
            <a:endParaRPr lang="es-ES"/>
          </a:p>
        </p:txBody>
      </p:sp>
      <p:sp>
        <p:nvSpPr>
          <p:cNvPr id="5" name="Marcador de pie de página 4">
            <a:extLst>
              <a:ext uri="{FF2B5EF4-FFF2-40B4-BE49-F238E27FC236}">
                <a16:creationId xmlns:a16="http://schemas.microsoft.com/office/drawing/2014/main" id="{6CABD34C-AB0F-CE9E-698A-7559D997CEB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CF8E13E-07F9-948E-F0F3-F52DE00CBDED}"/>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70072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1E2F6-0533-FBE7-4193-786A87620869}"/>
              </a:ext>
            </a:extLst>
          </p:cNvPr>
          <p:cNvSpPr>
            <a:spLocks noGrp="1"/>
          </p:cNvSpPr>
          <p:nvPr>
            <p:ph type="title"/>
          </p:nvPr>
        </p:nvSpPr>
        <p:spPr>
          <a:xfrm>
            <a:off x="675878" y="1709739"/>
            <a:ext cx="8543925" cy="2852737"/>
          </a:xfrm>
        </p:spPr>
        <p:txBody>
          <a:bodyPr anchor="b"/>
          <a:lstStyle>
            <a:lvl1pPr>
              <a:defRPr sz="4875"/>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54F4B24-766F-AD36-6355-8C92FF174A53}"/>
              </a:ext>
            </a:extLst>
          </p:cNvPr>
          <p:cNvSpPr>
            <a:spLocks noGrp="1"/>
          </p:cNvSpPr>
          <p:nvPr>
            <p:ph type="body" idx="1"/>
          </p:nvPr>
        </p:nvSpPr>
        <p:spPr>
          <a:xfrm>
            <a:off x="675878" y="4589464"/>
            <a:ext cx="8543925" cy="1500187"/>
          </a:xfrm>
        </p:spPr>
        <p:txBody>
          <a:bodyPr/>
          <a:lstStyle>
            <a:lvl1pPr marL="0" indent="0">
              <a:buNone/>
              <a:defRPr sz="1950">
                <a:solidFill>
                  <a:schemeClr val="tx1">
                    <a:tint val="82000"/>
                  </a:schemeClr>
                </a:solidFill>
              </a:defRPr>
            </a:lvl1pPr>
            <a:lvl2pPr marL="371475" indent="0">
              <a:buNone/>
              <a:defRPr sz="1625">
                <a:solidFill>
                  <a:schemeClr val="tx1">
                    <a:tint val="82000"/>
                  </a:schemeClr>
                </a:solidFill>
              </a:defRPr>
            </a:lvl2pPr>
            <a:lvl3pPr marL="742950" indent="0">
              <a:buNone/>
              <a:defRPr sz="1463">
                <a:solidFill>
                  <a:schemeClr val="tx1">
                    <a:tint val="82000"/>
                  </a:schemeClr>
                </a:solidFill>
              </a:defRPr>
            </a:lvl3pPr>
            <a:lvl4pPr marL="1114425" indent="0">
              <a:buNone/>
              <a:defRPr sz="1300">
                <a:solidFill>
                  <a:schemeClr val="tx1">
                    <a:tint val="82000"/>
                  </a:schemeClr>
                </a:solidFill>
              </a:defRPr>
            </a:lvl4pPr>
            <a:lvl5pPr marL="1485900" indent="0">
              <a:buNone/>
              <a:defRPr sz="1300">
                <a:solidFill>
                  <a:schemeClr val="tx1">
                    <a:tint val="82000"/>
                  </a:schemeClr>
                </a:solidFill>
              </a:defRPr>
            </a:lvl5pPr>
            <a:lvl6pPr marL="1857375" indent="0">
              <a:buNone/>
              <a:defRPr sz="1300">
                <a:solidFill>
                  <a:schemeClr val="tx1">
                    <a:tint val="82000"/>
                  </a:schemeClr>
                </a:solidFill>
              </a:defRPr>
            </a:lvl6pPr>
            <a:lvl7pPr marL="2228850" indent="0">
              <a:buNone/>
              <a:defRPr sz="1300">
                <a:solidFill>
                  <a:schemeClr val="tx1">
                    <a:tint val="82000"/>
                  </a:schemeClr>
                </a:solidFill>
              </a:defRPr>
            </a:lvl7pPr>
            <a:lvl8pPr marL="2600325" indent="0">
              <a:buNone/>
              <a:defRPr sz="1300">
                <a:solidFill>
                  <a:schemeClr val="tx1">
                    <a:tint val="82000"/>
                  </a:schemeClr>
                </a:solidFill>
              </a:defRPr>
            </a:lvl8pPr>
            <a:lvl9pPr marL="2971800" indent="0">
              <a:buNone/>
              <a:defRPr sz="13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04800A1-C1EC-E8AC-2419-A9C188CFFD78}"/>
              </a:ext>
            </a:extLst>
          </p:cNvPr>
          <p:cNvSpPr>
            <a:spLocks noGrp="1"/>
          </p:cNvSpPr>
          <p:nvPr>
            <p:ph type="dt" sz="half" idx="10"/>
          </p:nvPr>
        </p:nvSpPr>
        <p:spPr/>
        <p:txBody>
          <a:bodyPr/>
          <a:lstStyle/>
          <a:p>
            <a:fld id="{884666F1-CE2F-4E1B-A4F0-06DEB831A5FA}" type="datetime1">
              <a:rPr lang="es-ES" smtClean="0"/>
              <a:t>23/04/2025</a:t>
            </a:fld>
            <a:endParaRPr lang="es-ES"/>
          </a:p>
        </p:txBody>
      </p:sp>
      <p:sp>
        <p:nvSpPr>
          <p:cNvPr id="5" name="Marcador de pie de página 4">
            <a:extLst>
              <a:ext uri="{FF2B5EF4-FFF2-40B4-BE49-F238E27FC236}">
                <a16:creationId xmlns:a16="http://schemas.microsoft.com/office/drawing/2014/main" id="{F80792BD-B2BE-C896-F91D-082435D3691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A85DB65-1B8A-3693-B458-5D4A3FFDD80F}"/>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17113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C2928-04E8-D7A8-A80D-3A1F31D2BD8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5C2234-D7A8-04E6-C16D-81E5BFE077F4}"/>
              </a:ext>
            </a:extLst>
          </p:cNvPr>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C05BCE-0370-E86A-D230-6FED7AC07E6A}"/>
              </a:ext>
            </a:extLst>
          </p:cNvPr>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1DF9263-41C7-4AAE-0B6C-13B6603C9393}"/>
              </a:ext>
            </a:extLst>
          </p:cNvPr>
          <p:cNvSpPr>
            <a:spLocks noGrp="1"/>
          </p:cNvSpPr>
          <p:nvPr>
            <p:ph type="dt" sz="half" idx="10"/>
          </p:nvPr>
        </p:nvSpPr>
        <p:spPr/>
        <p:txBody>
          <a:bodyPr/>
          <a:lstStyle/>
          <a:p>
            <a:fld id="{009ED8E4-0CDA-4F9B-84BA-801B176BB598}" type="datetime1">
              <a:rPr lang="es-ES" smtClean="0"/>
              <a:t>23/04/2025</a:t>
            </a:fld>
            <a:endParaRPr lang="es-ES"/>
          </a:p>
        </p:txBody>
      </p:sp>
      <p:sp>
        <p:nvSpPr>
          <p:cNvPr id="6" name="Marcador de pie de página 5">
            <a:extLst>
              <a:ext uri="{FF2B5EF4-FFF2-40B4-BE49-F238E27FC236}">
                <a16:creationId xmlns:a16="http://schemas.microsoft.com/office/drawing/2014/main" id="{AE50205B-79C3-D746-80F8-8F95123E817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3CE9A22-7806-8DD1-BB9E-261FABFD638E}"/>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65291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526C26-10EC-9116-0EB6-49DE96C01AC0}"/>
              </a:ext>
            </a:extLst>
          </p:cNvPr>
          <p:cNvSpPr>
            <a:spLocks noGrp="1"/>
          </p:cNvSpPr>
          <p:nvPr>
            <p:ph type="title"/>
          </p:nvPr>
        </p:nvSpPr>
        <p:spPr>
          <a:xfrm>
            <a:off x="682328" y="365126"/>
            <a:ext cx="8543925"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94BA12-9CBB-6FF3-B703-ADFE2C182B88}"/>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C50E22C-83CE-EB50-9530-47B8D2849F1D}"/>
              </a:ext>
            </a:extLst>
          </p:cNvPr>
          <p:cNvSpPr>
            <a:spLocks noGrp="1"/>
          </p:cNvSpPr>
          <p:nvPr>
            <p:ph sz="half" idx="2"/>
          </p:nvPr>
        </p:nvSpPr>
        <p:spPr>
          <a:xfrm>
            <a:off x="682328"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5CD125F-7A5D-C761-0D6D-2B7AAB05EE1A}"/>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FBEEC42-EEF8-34ED-5B1E-52BD4F3E3691}"/>
              </a:ext>
            </a:extLst>
          </p:cNvPr>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AC0FC1-90A0-37AD-3B6B-A2DA880AFD3D}"/>
              </a:ext>
            </a:extLst>
          </p:cNvPr>
          <p:cNvSpPr>
            <a:spLocks noGrp="1"/>
          </p:cNvSpPr>
          <p:nvPr>
            <p:ph type="dt" sz="half" idx="10"/>
          </p:nvPr>
        </p:nvSpPr>
        <p:spPr/>
        <p:txBody>
          <a:bodyPr/>
          <a:lstStyle/>
          <a:p>
            <a:fld id="{8CDF99DA-BE1F-492C-ADDE-B851475E93CF}" type="datetime1">
              <a:rPr lang="es-ES" smtClean="0"/>
              <a:t>23/04/2025</a:t>
            </a:fld>
            <a:endParaRPr lang="es-ES"/>
          </a:p>
        </p:txBody>
      </p:sp>
      <p:sp>
        <p:nvSpPr>
          <p:cNvPr id="8" name="Marcador de pie de página 7">
            <a:extLst>
              <a:ext uri="{FF2B5EF4-FFF2-40B4-BE49-F238E27FC236}">
                <a16:creationId xmlns:a16="http://schemas.microsoft.com/office/drawing/2014/main" id="{FC22E83C-2C26-4BD1-23A2-0BAEDCDAEC1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151CB1A-AADC-9415-8F42-F5C9E5BD9404}"/>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9363624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26382-982F-CC25-08F6-6F432CB3B33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7873FEB-66EF-3FC3-B74D-E265B021C2A6}"/>
              </a:ext>
            </a:extLst>
          </p:cNvPr>
          <p:cNvSpPr>
            <a:spLocks noGrp="1"/>
          </p:cNvSpPr>
          <p:nvPr>
            <p:ph type="dt" sz="half" idx="10"/>
          </p:nvPr>
        </p:nvSpPr>
        <p:spPr/>
        <p:txBody>
          <a:bodyPr/>
          <a:lstStyle/>
          <a:p>
            <a:fld id="{83AB18A9-82EC-4A99-BB62-62FADFADD3DF}" type="datetime1">
              <a:rPr lang="es-ES" smtClean="0"/>
              <a:t>23/04/2025</a:t>
            </a:fld>
            <a:endParaRPr lang="es-ES"/>
          </a:p>
        </p:txBody>
      </p:sp>
      <p:sp>
        <p:nvSpPr>
          <p:cNvPr id="4" name="Marcador de pie de página 3">
            <a:extLst>
              <a:ext uri="{FF2B5EF4-FFF2-40B4-BE49-F238E27FC236}">
                <a16:creationId xmlns:a16="http://schemas.microsoft.com/office/drawing/2014/main" id="{B8E0963A-1518-DF17-67B6-CCE21E7D141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B5F6FA2-C6D1-EEE6-129F-BBF21846F72E}"/>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054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88C85FB-7A0A-1D2B-1316-ABA86B91F85E}"/>
              </a:ext>
            </a:extLst>
          </p:cNvPr>
          <p:cNvSpPr>
            <a:spLocks noGrp="1"/>
          </p:cNvSpPr>
          <p:nvPr>
            <p:ph type="dt" sz="half" idx="10"/>
          </p:nvPr>
        </p:nvSpPr>
        <p:spPr/>
        <p:txBody>
          <a:bodyPr/>
          <a:lstStyle/>
          <a:p>
            <a:fld id="{E21F865F-E39C-468D-9AF1-F9BE19D8108D}" type="datetime1">
              <a:rPr lang="es-ES" smtClean="0"/>
              <a:t>23/04/2025</a:t>
            </a:fld>
            <a:endParaRPr lang="es-ES"/>
          </a:p>
        </p:txBody>
      </p:sp>
      <p:sp>
        <p:nvSpPr>
          <p:cNvPr id="3" name="Marcador de pie de página 2">
            <a:extLst>
              <a:ext uri="{FF2B5EF4-FFF2-40B4-BE49-F238E27FC236}">
                <a16:creationId xmlns:a16="http://schemas.microsoft.com/office/drawing/2014/main" id="{A15B3616-14B7-9852-6765-1CA8DAEFAA2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69331F0-13D6-624C-70D4-D278F36E6368}"/>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28309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58AB6-13BC-417A-51C1-E00F23A7DF2B}"/>
              </a:ext>
            </a:extLst>
          </p:cNvPr>
          <p:cNvSpPr>
            <a:spLocks noGrp="1"/>
          </p:cNvSpPr>
          <p:nvPr>
            <p:ph type="title"/>
          </p:nvPr>
        </p:nvSpPr>
        <p:spPr>
          <a:xfrm>
            <a:off x="682328" y="457200"/>
            <a:ext cx="3194943" cy="1600200"/>
          </a:xfrm>
        </p:spPr>
        <p:txBody>
          <a:bodyPr anchor="b"/>
          <a:lstStyle>
            <a:lvl1pPr>
              <a:defRPr sz="26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550EB28-51EC-3B14-9EE6-41B7A5B1F88A}"/>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CA0CA6E-F106-B68F-84D0-033EA57D190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D87974-D02C-EFE1-8017-42B9C4E9D3D5}"/>
              </a:ext>
            </a:extLst>
          </p:cNvPr>
          <p:cNvSpPr>
            <a:spLocks noGrp="1"/>
          </p:cNvSpPr>
          <p:nvPr>
            <p:ph type="dt" sz="half" idx="10"/>
          </p:nvPr>
        </p:nvSpPr>
        <p:spPr/>
        <p:txBody>
          <a:bodyPr/>
          <a:lstStyle/>
          <a:p>
            <a:fld id="{767780C7-C641-4B86-8170-20A0CB615C9D}" type="datetime1">
              <a:rPr lang="es-ES" smtClean="0"/>
              <a:t>23/04/2025</a:t>
            </a:fld>
            <a:endParaRPr lang="es-ES"/>
          </a:p>
        </p:txBody>
      </p:sp>
      <p:sp>
        <p:nvSpPr>
          <p:cNvPr id="6" name="Marcador de pie de página 5">
            <a:extLst>
              <a:ext uri="{FF2B5EF4-FFF2-40B4-BE49-F238E27FC236}">
                <a16:creationId xmlns:a16="http://schemas.microsoft.com/office/drawing/2014/main" id="{83D32660-A736-BEB2-D72B-3DBE2A9C6E8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8B9F60D-2219-99D9-6B25-49069D699B61}"/>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66521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CE8C3-B360-46E1-BC7B-EAC62EC71698}"/>
              </a:ext>
            </a:extLst>
          </p:cNvPr>
          <p:cNvSpPr>
            <a:spLocks noGrp="1"/>
          </p:cNvSpPr>
          <p:nvPr>
            <p:ph type="title"/>
          </p:nvPr>
        </p:nvSpPr>
        <p:spPr>
          <a:xfrm>
            <a:off x="682328" y="457200"/>
            <a:ext cx="3194943" cy="1600200"/>
          </a:xfrm>
        </p:spPr>
        <p:txBody>
          <a:bodyPr anchor="b"/>
          <a:lstStyle>
            <a:lvl1pPr>
              <a:defRPr sz="26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DF1DB10-DC68-E4F6-01DF-F8ADC61FF0AA}"/>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s-ES"/>
          </a:p>
        </p:txBody>
      </p:sp>
      <p:sp>
        <p:nvSpPr>
          <p:cNvPr id="4" name="Marcador de texto 3">
            <a:extLst>
              <a:ext uri="{FF2B5EF4-FFF2-40B4-BE49-F238E27FC236}">
                <a16:creationId xmlns:a16="http://schemas.microsoft.com/office/drawing/2014/main" id="{F24FD159-81C9-0527-5B80-0ACCFE44576A}"/>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123628-9FC9-A13A-05E7-C4FD3DC6C78F}"/>
              </a:ext>
            </a:extLst>
          </p:cNvPr>
          <p:cNvSpPr>
            <a:spLocks noGrp="1"/>
          </p:cNvSpPr>
          <p:nvPr>
            <p:ph type="dt" sz="half" idx="10"/>
          </p:nvPr>
        </p:nvSpPr>
        <p:spPr/>
        <p:txBody>
          <a:bodyPr/>
          <a:lstStyle/>
          <a:p>
            <a:fld id="{905E73F7-F50F-4F57-98E5-1B66053756C5}" type="datetime1">
              <a:rPr lang="es-ES" smtClean="0"/>
              <a:t>23/04/2025</a:t>
            </a:fld>
            <a:endParaRPr lang="es-ES"/>
          </a:p>
        </p:txBody>
      </p:sp>
      <p:sp>
        <p:nvSpPr>
          <p:cNvPr id="6" name="Marcador de pie de página 5">
            <a:extLst>
              <a:ext uri="{FF2B5EF4-FFF2-40B4-BE49-F238E27FC236}">
                <a16:creationId xmlns:a16="http://schemas.microsoft.com/office/drawing/2014/main" id="{9F39204C-9230-D5D8-0CC8-B0F6549E6CC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602FA43-225B-D9AA-F586-631AB1EC8ACA}"/>
              </a:ext>
            </a:extLst>
          </p:cNvPr>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34701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54271EB-ABF2-F216-D03D-963CA137CCB5}"/>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A086001-DD80-F5CF-9B91-5DE2F11198B6}"/>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3BD17CE-C1B9-AA21-EB01-7954C0CDFD3B}"/>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82000"/>
                  </a:schemeClr>
                </a:solidFill>
              </a:defRPr>
            </a:lvl1pPr>
          </a:lstStyle>
          <a:p>
            <a:fld id="{8CDF99DA-BE1F-492C-ADDE-B851475E93CF}" type="datetime1">
              <a:rPr lang="es-ES" smtClean="0"/>
              <a:t>23/04/2025</a:t>
            </a:fld>
            <a:endParaRPr lang="es-ES"/>
          </a:p>
        </p:txBody>
      </p:sp>
      <p:sp>
        <p:nvSpPr>
          <p:cNvPr id="5" name="Marcador de pie de página 4">
            <a:extLst>
              <a:ext uri="{FF2B5EF4-FFF2-40B4-BE49-F238E27FC236}">
                <a16:creationId xmlns:a16="http://schemas.microsoft.com/office/drawing/2014/main" id="{0F4E82E0-E3C5-3B2C-AF1F-2E56B1DC9805}"/>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660B8B-EF31-ACFD-0F97-731A770B7CCF}"/>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82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77853983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jpeg"/><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72.gif"/></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3.gif"/><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7">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descr="Diagrama&#10;&#10;El contenido generado por IA puede ser incorrecto.">
            <a:extLst>
              <a:ext uri="{FF2B5EF4-FFF2-40B4-BE49-F238E27FC236}">
                <a16:creationId xmlns:a16="http://schemas.microsoft.com/office/drawing/2014/main" id="{22083F2D-7B74-930C-0235-99CC4DC9DF23}"/>
              </a:ext>
            </a:extLst>
          </p:cNvPr>
          <p:cNvPicPr>
            <a:picLocks noChangeAspect="1"/>
          </p:cNvPicPr>
          <p:nvPr/>
        </p:nvPicPr>
        <p:blipFill>
          <a:blip r:embed="rId2">
            <a:extLst>
              <a:ext uri="{28A0092B-C50C-407E-A947-70E740481C1C}">
                <a14:useLocalDpi xmlns:a14="http://schemas.microsoft.com/office/drawing/2010/main" val="0"/>
              </a:ext>
            </a:extLst>
          </a:blip>
          <a:srcRect r="14063" b="2"/>
          <a:stretch/>
        </p:blipFill>
        <p:spPr>
          <a:xfrm>
            <a:off x="469330" y="424330"/>
            <a:ext cx="8967339"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
        <p:nvSpPr>
          <p:cNvPr id="4" name="Marcador de número de diapositiva 3">
            <a:extLst>
              <a:ext uri="{FF2B5EF4-FFF2-40B4-BE49-F238E27FC236}">
                <a16:creationId xmlns:a16="http://schemas.microsoft.com/office/drawing/2014/main" id="{7B864701-1991-8178-5C8B-A99CAC1EE319}"/>
              </a:ext>
            </a:extLst>
          </p:cNvPr>
          <p:cNvSpPr>
            <a:spLocks noGrp="1"/>
          </p:cNvSpPr>
          <p:nvPr>
            <p:ph type="sldNum" sz="quarter" idx="12"/>
          </p:nvPr>
        </p:nvSpPr>
        <p:spPr>
          <a:xfrm>
            <a:off x="6996112" y="6356350"/>
            <a:ext cx="2228850" cy="365125"/>
          </a:xfrm>
        </p:spPr>
        <p:txBody>
          <a:bodyPr vert="horz" lIns="91440" tIns="45720" rIns="91440" bIns="45720" rtlCol="0" anchor="ctr">
            <a:normAutofit/>
          </a:bodyPr>
          <a:lstStyle/>
          <a:p>
            <a:pPr>
              <a:spcAft>
                <a:spcPts val="600"/>
              </a:spcAft>
              <a:defRPr/>
            </a:pPr>
            <a:fld id="{9A396ACE-1A63-459D-82B4-27C23849521D}" type="slidenum">
              <a:rPr lang="en-US" sz="1200">
                <a:solidFill>
                  <a:schemeClr val="tx1">
                    <a:tint val="75000"/>
                  </a:schemeClr>
                </a:solidFill>
              </a:rPr>
              <a:pPr>
                <a:spcAft>
                  <a:spcPts val="600"/>
                </a:spcAft>
                <a:defRPr/>
              </a:pPr>
              <a:t>1</a:t>
            </a:fld>
            <a:endParaRPr lang="en-US" sz="1200">
              <a:solidFill>
                <a:schemeClr val="tx1">
                  <a:tint val="75000"/>
                </a:schemeClr>
              </a:solidFill>
            </a:endParaRPr>
          </a:p>
        </p:txBody>
      </p:sp>
    </p:spTree>
    <p:extLst>
      <p:ext uri="{BB962C8B-B14F-4D97-AF65-F5344CB8AC3E}">
        <p14:creationId xmlns:p14="http://schemas.microsoft.com/office/powerpoint/2010/main" val="1259065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lgn="just">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85880"/>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898510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105</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106</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107</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108</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109</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log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6" y="1513759"/>
            <a:ext cx="8446597" cy="2515517"/>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6" y="4719159"/>
            <a:ext cx="6948973" cy="426047"/>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244892" y="4029276"/>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110</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58691" y="2267749"/>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111</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112</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113</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2" y="1413554"/>
            <a:ext cx="9014524"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114</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115</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autorización</a:t>
            </a:r>
          </a:p>
        </p:txBody>
      </p:sp>
      <p:sp>
        <p:nvSpPr>
          <p:cNvPr id="6" name="CuadroTexto 5">
            <a:extLst>
              <a:ext uri="{FF2B5EF4-FFF2-40B4-BE49-F238E27FC236}">
                <a16:creationId xmlns:a16="http://schemas.microsoft.com/office/drawing/2014/main" id="{4AC09498-41A8-7372-17FB-5505437963E5}"/>
              </a:ext>
            </a:extLst>
          </p:cNvPr>
          <p:cNvSpPr txBox="1"/>
          <p:nvPr/>
        </p:nvSpPr>
        <p:spPr>
          <a:xfrm>
            <a:off x="382137" y="928048"/>
            <a:ext cx="9225887" cy="369332"/>
          </a:xfrm>
          <a:prstGeom prst="rect">
            <a:avLst/>
          </a:prstGeom>
          <a:noFill/>
        </p:spPr>
        <p:txBody>
          <a:bodyPr wrap="square" rtlCol="0">
            <a:spAutoFit/>
          </a:bodyPr>
          <a:lstStyle/>
          <a:p>
            <a:r>
              <a:rPr lang="es-ES" dirty="0"/>
              <a:t>Para poder requerir autentificación aplicaremos el atributo </a:t>
            </a:r>
            <a:r>
              <a:rPr lang="es-ES" b="1" dirty="0" err="1">
                <a:solidFill>
                  <a:srgbClr val="FF8209"/>
                </a:solidFill>
              </a:rPr>
              <a:t>AuthorizeAttribute</a:t>
            </a:r>
            <a:r>
              <a:rPr lang="es-ES" b="1" dirty="0">
                <a:solidFill>
                  <a:srgbClr val="FF8209"/>
                </a:solidFill>
              </a:rPr>
              <a:t> </a:t>
            </a:r>
            <a:r>
              <a:rPr lang="es-ES" dirty="0"/>
              <a:t>al Hub  </a:t>
            </a:r>
          </a:p>
        </p:txBody>
      </p:sp>
      <p:pic>
        <p:nvPicPr>
          <p:cNvPr id="8" name="Imagen 7">
            <a:extLst>
              <a:ext uri="{FF2B5EF4-FFF2-40B4-BE49-F238E27FC236}">
                <a16:creationId xmlns:a16="http://schemas.microsoft.com/office/drawing/2014/main" id="{749B2051-79E1-D5F1-7ACF-02A66FA5598C}"/>
              </a:ext>
            </a:extLst>
          </p:cNvPr>
          <p:cNvPicPr>
            <a:picLocks noChangeAspect="1"/>
          </p:cNvPicPr>
          <p:nvPr/>
        </p:nvPicPr>
        <p:blipFill>
          <a:blip r:embed="rId2"/>
          <a:stretch>
            <a:fillRect/>
          </a:stretch>
        </p:blipFill>
        <p:spPr>
          <a:xfrm>
            <a:off x="382137" y="1374065"/>
            <a:ext cx="2702257" cy="1116933"/>
          </a:xfrm>
          <a:prstGeom prst="rect">
            <a:avLst/>
          </a:prstGeom>
        </p:spPr>
      </p:pic>
      <p:sp>
        <p:nvSpPr>
          <p:cNvPr id="9" name="CuadroTexto 8">
            <a:extLst>
              <a:ext uri="{FF2B5EF4-FFF2-40B4-BE49-F238E27FC236}">
                <a16:creationId xmlns:a16="http://schemas.microsoft.com/office/drawing/2014/main" id="{0EAABCE3-D607-F2C3-AB8F-8609FA7D3CFC}"/>
              </a:ext>
            </a:extLst>
          </p:cNvPr>
          <p:cNvSpPr txBox="1"/>
          <p:nvPr/>
        </p:nvSpPr>
        <p:spPr>
          <a:xfrm>
            <a:off x="382136" y="2580517"/>
            <a:ext cx="8993875" cy="646331"/>
          </a:xfrm>
          <a:prstGeom prst="rect">
            <a:avLst/>
          </a:prstGeom>
          <a:noFill/>
        </p:spPr>
        <p:txBody>
          <a:bodyPr wrap="square" rtlCol="0">
            <a:spAutoFit/>
          </a:bodyPr>
          <a:lstStyle/>
          <a:p>
            <a:pPr algn="just"/>
            <a:r>
              <a:rPr lang="es-ES" dirty="0"/>
              <a:t>El </a:t>
            </a:r>
            <a:r>
              <a:rPr lang="es-ES" b="1" dirty="0">
                <a:solidFill>
                  <a:srgbClr val="FF8209"/>
                </a:solidFill>
              </a:rPr>
              <a:t>[</a:t>
            </a:r>
            <a:r>
              <a:rPr lang="es-ES" b="1" dirty="0" err="1">
                <a:solidFill>
                  <a:srgbClr val="FF8209"/>
                </a:solidFill>
              </a:rPr>
              <a:t>Authorize</a:t>
            </a:r>
            <a:r>
              <a:rPr lang="es-ES" b="1" dirty="0">
                <a:solidFill>
                  <a:srgbClr val="FF8209"/>
                </a:solidFill>
              </a:rPr>
              <a:t>] </a:t>
            </a:r>
            <a:r>
              <a:rPr lang="es-ES" dirty="0"/>
              <a:t>se puede aplicar a métodos del concentrador de forma individual. Si el usuario no coincide con la directiva aplicada al método, se devuelve un error</a:t>
            </a:r>
          </a:p>
        </p:txBody>
      </p:sp>
      <p:pic>
        <p:nvPicPr>
          <p:cNvPr id="11" name="Imagen 10">
            <a:extLst>
              <a:ext uri="{FF2B5EF4-FFF2-40B4-BE49-F238E27FC236}">
                <a16:creationId xmlns:a16="http://schemas.microsoft.com/office/drawing/2014/main" id="{59A92131-1D3C-D5FE-2005-B9E11DEFCA99}"/>
              </a:ext>
            </a:extLst>
          </p:cNvPr>
          <p:cNvPicPr>
            <a:picLocks noChangeAspect="1"/>
          </p:cNvPicPr>
          <p:nvPr/>
        </p:nvPicPr>
        <p:blipFill>
          <a:blip r:embed="rId3"/>
          <a:stretch>
            <a:fillRect/>
          </a:stretch>
        </p:blipFill>
        <p:spPr>
          <a:xfrm>
            <a:off x="382135" y="3257447"/>
            <a:ext cx="7907783" cy="2979580"/>
          </a:xfrm>
          <a:prstGeom prst="rect">
            <a:avLst/>
          </a:prstGeom>
        </p:spPr>
      </p:pic>
    </p:spTree>
    <p:extLst>
      <p:ext uri="{BB962C8B-B14F-4D97-AF65-F5344CB8AC3E}">
        <p14:creationId xmlns:p14="http://schemas.microsoft.com/office/powerpoint/2010/main" val="253040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AB45DBE-3B8C-22F3-15B0-EA38838B4C4C}"/>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Buenas prácticas</a:t>
            </a:r>
          </a:p>
        </p:txBody>
      </p:sp>
      <p:pic>
        <p:nvPicPr>
          <p:cNvPr id="8" name="Imagen 7">
            <a:extLst>
              <a:ext uri="{FF2B5EF4-FFF2-40B4-BE49-F238E27FC236}">
                <a16:creationId xmlns:a16="http://schemas.microsoft.com/office/drawing/2014/main" id="{26479786-A6DC-316A-7292-545B08EF639B}"/>
              </a:ext>
            </a:extLst>
          </p:cNvPr>
          <p:cNvPicPr>
            <a:picLocks noChangeAspect="1"/>
          </p:cNvPicPr>
          <p:nvPr/>
        </p:nvPicPr>
        <p:blipFill>
          <a:blip r:embed="rId3"/>
          <a:stretch>
            <a:fillRect/>
          </a:stretch>
        </p:blipFill>
        <p:spPr>
          <a:xfrm>
            <a:off x="116956" y="1616664"/>
            <a:ext cx="8112642" cy="3195472"/>
          </a:xfrm>
          <a:prstGeom prst="rect">
            <a:avLst/>
          </a:prstGeom>
        </p:spPr>
      </p:pic>
      <p:sp>
        <p:nvSpPr>
          <p:cNvPr id="10" name="CuadroTexto 9">
            <a:extLst>
              <a:ext uri="{FF2B5EF4-FFF2-40B4-BE49-F238E27FC236}">
                <a16:creationId xmlns:a16="http://schemas.microsoft.com/office/drawing/2014/main" id="{5BA9FA24-A44E-5D6F-EAD7-E345B6BA7DE5}"/>
              </a:ext>
            </a:extLst>
          </p:cNvPr>
          <p:cNvSpPr txBox="1"/>
          <p:nvPr/>
        </p:nvSpPr>
        <p:spPr>
          <a:xfrm>
            <a:off x="296177" y="828048"/>
            <a:ext cx="7933421" cy="646331"/>
          </a:xfrm>
          <a:prstGeom prst="rect">
            <a:avLst/>
          </a:prstGeom>
          <a:noFill/>
        </p:spPr>
        <p:txBody>
          <a:bodyPr wrap="square">
            <a:spAutoFit/>
          </a:bodyPr>
          <a:lstStyle/>
          <a:p>
            <a:r>
              <a:rPr lang="es-ES" dirty="0"/>
              <a:t>Al diseñar los métodos para un Hub, es una buena práctica definir métodos con un único parámetro en lugar de múltiples parámetros de tipo simple. </a:t>
            </a:r>
          </a:p>
        </p:txBody>
      </p:sp>
    </p:spTree>
    <p:extLst>
      <p:ext uri="{BB962C8B-B14F-4D97-AF65-F5344CB8AC3E}">
        <p14:creationId xmlns:p14="http://schemas.microsoft.com/office/powerpoint/2010/main" val="715146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117</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1107996"/>
          </a:xfrm>
          <a:prstGeom prst="rect">
            <a:avLst/>
          </a:prstGeom>
          <a:noFill/>
        </p:spPr>
        <p:txBody>
          <a:bodyPr wrap="square">
            <a:spAutoFit/>
          </a:bodyPr>
          <a:lstStyle/>
          <a:p>
            <a:pPr algn="ctr"/>
            <a:r>
              <a:rPr kumimoji="0" lang="es-ES" sz="66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Caso de uso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641446" y="2674947"/>
            <a:ext cx="8525122" cy="830997"/>
          </a:xfrm>
          <a:prstGeom prst="rect">
            <a:avLst/>
          </a:prstGeom>
          <a:noFill/>
        </p:spPr>
        <p:txBody>
          <a:bodyPr wrap="square" rtlCol="0">
            <a:spAutoFit/>
          </a:bodyPr>
          <a:lstStyle/>
          <a:p>
            <a:pPr algn="ctr"/>
            <a:r>
              <a:rPr lang="en-US" sz="2800" b="1" dirty="0" err="1"/>
              <a:t>Notificaciones</a:t>
            </a:r>
            <a:r>
              <a:rPr lang="en-US" sz="2800" b="1" dirty="0"/>
              <a:t> de </a:t>
            </a:r>
            <a:r>
              <a:rPr lang="en-US" sz="2800" b="1" dirty="0" err="1"/>
              <a:t>tareas</a:t>
            </a:r>
            <a:r>
              <a:rPr lang="en-US" sz="2800" b="1" dirty="0"/>
              <a:t> </a:t>
            </a:r>
            <a:r>
              <a:rPr lang="en-US" sz="2800" b="1" dirty="0" err="1"/>
              <a:t>pendientes</a:t>
            </a:r>
            <a:r>
              <a:rPr lang="en-US" sz="2800" b="1" dirty="0"/>
              <a:t> </a:t>
            </a:r>
          </a:p>
          <a:p>
            <a:pPr algn="ctr"/>
            <a:endParaRPr lang="en-US" sz="2000" dirty="0"/>
          </a:p>
        </p:txBody>
      </p:sp>
    </p:spTree>
    <p:extLst>
      <p:ext uri="{BB962C8B-B14F-4D97-AF65-F5344CB8AC3E}">
        <p14:creationId xmlns:p14="http://schemas.microsoft.com/office/powerpoint/2010/main" val="1607300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DBD7D2-609F-FF49-E0B6-8B4205425B61}"/>
              </a:ext>
            </a:extLst>
          </p:cNvPr>
          <p:cNvSpPr txBox="1"/>
          <p:nvPr/>
        </p:nvSpPr>
        <p:spPr>
          <a:xfrm>
            <a:off x="116958" y="100988"/>
            <a:ext cx="8112642" cy="523220"/>
          </a:xfrm>
          <a:prstGeom prst="rect">
            <a:avLst/>
          </a:prstGeom>
          <a:noFill/>
        </p:spPr>
        <p:txBody>
          <a:bodyPr wrap="square">
            <a:spAutoFit/>
          </a:bodyPr>
          <a:lstStyle/>
          <a:p>
            <a:r>
              <a:rPr lang="es-ES" sz="2800" b="1" dirty="0">
                <a:ln w="22225">
                  <a:solidFill>
                    <a:srgbClr val="ED7D31"/>
                  </a:solidFill>
                  <a:prstDash val="solid"/>
                </a:ln>
                <a:solidFill>
                  <a:srgbClr val="ED7D31">
                    <a:lumMod val="40000"/>
                    <a:lumOff val="60000"/>
                  </a:srgbClr>
                </a:solidFill>
                <a:latin typeface="Calibri Light" panose="020F0302020204030204"/>
              </a:rPr>
              <a:t>Caso de uso: Notificación de tareas pendientes</a:t>
            </a:r>
          </a:p>
        </p:txBody>
      </p:sp>
      <p:sp>
        <p:nvSpPr>
          <p:cNvPr id="5" name="CuadroTexto 4">
            <a:extLst>
              <a:ext uri="{FF2B5EF4-FFF2-40B4-BE49-F238E27FC236}">
                <a16:creationId xmlns:a16="http://schemas.microsoft.com/office/drawing/2014/main" id="{D958B98F-BD2B-EA3C-EB08-43C304F3A786}"/>
              </a:ext>
            </a:extLst>
          </p:cNvPr>
          <p:cNvSpPr txBox="1"/>
          <p:nvPr/>
        </p:nvSpPr>
        <p:spPr>
          <a:xfrm>
            <a:off x="313899" y="900752"/>
            <a:ext cx="9278202" cy="4524315"/>
          </a:xfrm>
          <a:prstGeom prst="rect">
            <a:avLst/>
          </a:prstGeom>
          <a:noFill/>
        </p:spPr>
        <p:txBody>
          <a:bodyPr wrap="square" rtlCol="0">
            <a:spAutoFit/>
          </a:bodyPr>
          <a:lstStyle/>
          <a:p>
            <a:r>
              <a:rPr lang="es-ES" dirty="0"/>
              <a:t>Vamos a crear una aplicación de tareas pendientes del hogar. </a:t>
            </a:r>
          </a:p>
          <a:p>
            <a:endParaRPr lang="es-ES" dirty="0"/>
          </a:p>
          <a:p>
            <a:r>
              <a:rPr lang="es-ES" dirty="0"/>
              <a:t>Vamos a mostrar </a:t>
            </a:r>
            <a:r>
              <a:rPr lang="es-ES" b="1" dirty="0"/>
              <a:t>un </a:t>
            </a:r>
            <a:r>
              <a:rPr lang="es-ES" b="1" dirty="0" err="1"/>
              <a:t>grid</a:t>
            </a:r>
            <a:r>
              <a:rPr lang="es-ES" b="1" dirty="0"/>
              <a:t> </a:t>
            </a:r>
            <a:r>
              <a:rPr lang="es-ES" dirty="0"/>
              <a:t>de manera que se listen las de tareas que hay pendientes del hogar. Entre ellas tendremos:</a:t>
            </a:r>
          </a:p>
          <a:p>
            <a:r>
              <a:rPr lang="es-ES" dirty="0"/>
              <a:t>	- Hacer la lista de la compra</a:t>
            </a:r>
          </a:p>
          <a:p>
            <a:r>
              <a:rPr lang="es-ES" dirty="0"/>
              <a:t>	- Tender la ropa</a:t>
            </a:r>
          </a:p>
          <a:p>
            <a:r>
              <a:rPr lang="es-ES" dirty="0"/>
              <a:t>	- Poner la lavadora</a:t>
            </a:r>
          </a:p>
          <a:p>
            <a:r>
              <a:rPr lang="es-ES" dirty="0"/>
              <a:t>	- Lavar los platos</a:t>
            </a:r>
          </a:p>
          <a:p>
            <a:r>
              <a:rPr lang="es-ES" dirty="0"/>
              <a:t>	- Fregar </a:t>
            </a:r>
          </a:p>
          <a:p>
            <a:r>
              <a:rPr lang="es-ES" dirty="0"/>
              <a:t>	- Barrer</a:t>
            </a:r>
          </a:p>
          <a:p>
            <a:r>
              <a:rPr lang="es-ES" dirty="0"/>
              <a:t>La idea es poder actualizar el estado  de Pendiente/En proceso/Finalizado y que todas las sesiones se enteren de estos cambios</a:t>
            </a:r>
          </a:p>
          <a:p>
            <a:endParaRPr lang="es-ES" dirty="0"/>
          </a:p>
          <a:p>
            <a:r>
              <a:rPr lang="es-ES" dirty="0"/>
              <a:t>¿Qué vamos a utilizar?</a:t>
            </a:r>
          </a:p>
          <a:p>
            <a:r>
              <a:rPr lang="es-ES" dirty="0"/>
              <a:t>El proyecto de </a:t>
            </a:r>
            <a:r>
              <a:rPr lang="es-ES" b="1" dirty="0"/>
              <a:t>Vue 3</a:t>
            </a:r>
            <a:r>
              <a:rPr lang="es-ES" dirty="0"/>
              <a:t> con los componentes de </a:t>
            </a:r>
            <a:r>
              <a:rPr lang="es-ES" b="1" dirty="0" err="1"/>
              <a:t>DevExtreme</a:t>
            </a:r>
            <a:endParaRPr lang="es-ES" b="1" dirty="0"/>
          </a:p>
          <a:p>
            <a:r>
              <a:rPr lang="es-ES" dirty="0"/>
              <a:t>El proyecto de back de </a:t>
            </a:r>
            <a:r>
              <a:rPr lang="es-ES" b="1" dirty="0" err="1"/>
              <a:t>SignalR</a:t>
            </a:r>
            <a:endParaRPr lang="es-ES" b="1" dirty="0"/>
          </a:p>
        </p:txBody>
      </p:sp>
    </p:spTree>
    <p:extLst>
      <p:ext uri="{BB962C8B-B14F-4D97-AF65-F5344CB8AC3E}">
        <p14:creationId xmlns:p14="http://schemas.microsoft.com/office/powerpoint/2010/main" val="162704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lgn="just">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WebSocket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215991"/>
          </a:xfrm>
          <a:prstGeom prst="rect">
            <a:avLst/>
          </a:prstGeom>
          <a:noFill/>
        </p:spPr>
        <p:txBody>
          <a:bodyPr wrap="square" rtlCol="0">
            <a:spAutoFit/>
          </a:bodyPr>
          <a:lstStyle/>
          <a:p>
            <a:pPr marL="285750" indent="-285750">
              <a:buFont typeface="Arial" panose="020B0604020202020204" pitchFamily="34" charset="0"/>
              <a:buChar char="•"/>
            </a:pPr>
            <a:r>
              <a:rPr lang="es-ES" b="1" dirty="0"/>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b="1" dirty="0"/>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b="1" dirty="0"/>
              <a:t>SignalR</a:t>
            </a:r>
            <a:r>
              <a:rPr lang="es-ES" dirty="0"/>
              <a:t> utiliza:</a:t>
            </a:r>
          </a:p>
          <a:p>
            <a:endParaRPr lang="es-ES" sz="800" dirty="0"/>
          </a:p>
          <a:p>
            <a:r>
              <a:rPr lang="es-ES" dirty="0"/>
              <a:t>		</a:t>
            </a:r>
            <a:r>
              <a:rPr lang="es-ES" b="1" dirty="0" err="1">
                <a:highlight>
                  <a:srgbClr val="C0C0C0"/>
                </a:highlight>
              </a:rPr>
              <a:t>WebSockets</a:t>
            </a:r>
            <a:r>
              <a:rPr lang="es-ES" b="1" dirty="0">
                <a:highlight>
                  <a:srgbClr val="C0C0C0"/>
                </a:highlight>
              </a:rPr>
              <a:t> -&gt; </a:t>
            </a:r>
            <a:r>
              <a:rPr lang="es-ES" b="1" dirty="0" err="1">
                <a:highlight>
                  <a:srgbClr val="C0C0C0"/>
                </a:highlight>
              </a:rPr>
              <a:t>EventSource</a:t>
            </a:r>
            <a:r>
              <a:rPr lang="es-ES" b="1" dirty="0">
                <a:highlight>
                  <a:srgbClr val="C0C0C0"/>
                </a:highlight>
              </a:rPr>
              <a:t> -&gt; Long </a:t>
            </a:r>
            <a:r>
              <a:rPr lang="es-ES" b="1" dirty="0" err="1">
                <a:highlight>
                  <a:srgbClr val="C0C0C0"/>
                </a:highlight>
              </a:rPr>
              <a:t>Polling</a:t>
            </a:r>
            <a:endParaRPr lang="es-ES" b="1" dirty="0">
              <a:highlight>
                <a:srgbClr val="C0C0C0"/>
              </a:highlight>
            </a:endParaRP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Teams</a:t>
            </a:r>
            <a:endParaRPr lang="es-ES" sz="1200" b="1"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Slack</a:t>
            </a:r>
            <a:endParaRPr lang="es-ES" sz="1200" b="1"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fontScale="90000"/>
          </a:bodyPr>
          <a:lstStyle/>
          <a:p>
            <a:r>
              <a:rPr lang="es-ES" sz="1800" b="1" dirty="0">
                <a:latin typeface="+mn-lt"/>
              </a:rPr>
              <a:t>Juegos en línea</a:t>
            </a:r>
          </a:p>
        </p:txBody>
      </p:sp>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fontScale="90000"/>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2781759"/>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04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cxnSp>
        <p:nvCxnSpPr>
          <p:cNvPr id="3" name="Conector recto 2">
            <a:extLst>
              <a:ext uri="{FF2B5EF4-FFF2-40B4-BE49-F238E27FC236}">
                <a16:creationId xmlns:a16="http://schemas.microsoft.com/office/drawing/2014/main" id="{14487E59-016A-DDB5-E4F1-9572A8C13A30}"/>
              </a:ext>
            </a:extLst>
          </p:cNvPr>
          <p:cNvCxnSpPr/>
          <p:nvPr/>
        </p:nvCxnSpPr>
        <p:spPr>
          <a:xfrm flipH="1">
            <a:off x="3357155" y="5238206"/>
            <a:ext cx="179478" cy="210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Conector recto 5">
            <a:extLst>
              <a:ext uri="{FF2B5EF4-FFF2-40B4-BE49-F238E27FC236}">
                <a16:creationId xmlns:a16="http://schemas.microsoft.com/office/drawing/2014/main" id="{51EC44D3-C713-7FF0-1B2B-513734ADAABD}"/>
              </a:ext>
            </a:extLst>
          </p:cNvPr>
          <p:cNvCxnSpPr>
            <a:cxnSpLocks/>
          </p:cNvCxnSpPr>
          <p:nvPr/>
        </p:nvCxnSpPr>
        <p:spPr>
          <a:xfrm flipH="1">
            <a:off x="3704279" y="5234760"/>
            <a:ext cx="179478" cy="2105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95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marL="371475" lvl="1" indent="0">
              <a:buNone/>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2795306"/>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072986"/>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2463954"/>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083497"/>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36169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284846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19606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2856063"/>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309506"/>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270273"/>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1772701"/>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32" name="CuadroTexto 31">
            <a:extLst>
              <a:ext uri="{FF2B5EF4-FFF2-40B4-BE49-F238E27FC236}">
                <a16:creationId xmlns:a16="http://schemas.microsoft.com/office/drawing/2014/main" id="{0879712C-4C3D-ED9A-4D9D-DBA65CAE8D42}"/>
              </a:ext>
            </a:extLst>
          </p:cNvPr>
          <p:cNvSpPr txBox="1"/>
          <p:nvPr/>
        </p:nvSpPr>
        <p:spPr>
          <a:xfrm>
            <a:off x="2147360" y="4054147"/>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210847"/>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324289"/>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2827593"/>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2870707"/>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284917"/>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385544"/>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1795544"/>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069099"/>
            <a:ext cx="1658635" cy="276999"/>
          </a:xfrm>
          <a:prstGeom prst="rect">
            <a:avLst/>
          </a:prstGeom>
          <a:noFill/>
        </p:spPr>
        <p:txBody>
          <a:bodyPr wrap="square" rtlCol="0">
            <a:spAutoFit/>
          </a:bodyPr>
          <a:lstStyle/>
          <a:p>
            <a:r>
              <a:rPr lang="es-ES" sz="1200" dirty="0"/>
              <a:t>La conexión se cuelga</a:t>
            </a:r>
          </a:p>
        </p:txBody>
      </p:sp>
      <p:sp>
        <p:nvSpPr>
          <p:cNvPr id="2" name="Rectángulo: esquinas redondeadas 1">
            <a:extLst>
              <a:ext uri="{FF2B5EF4-FFF2-40B4-BE49-F238E27FC236}">
                <a16:creationId xmlns:a16="http://schemas.microsoft.com/office/drawing/2014/main" id="{6EBE2D24-D3C5-9B3B-8EC2-666DB10A6043}"/>
              </a:ext>
            </a:extLst>
          </p:cNvPr>
          <p:cNvSpPr/>
          <p:nvPr/>
        </p:nvSpPr>
        <p:spPr>
          <a:xfrm>
            <a:off x="456763" y="4783340"/>
            <a:ext cx="8992474" cy="13763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bg1"/>
                </a:solidFill>
              </a:rPr>
              <a:t>      </a:t>
            </a:r>
          </a:p>
          <a:p>
            <a:pPr algn="ctr"/>
            <a:r>
              <a:rPr lang="es-ES" sz="1600" dirty="0">
                <a:solidFill>
                  <a:schemeClr val="bg1"/>
                </a:solidFill>
              </a:rPr>
              <a:t>        El servidor debe ser capaz de </a:t>
            </a:r>
            <a:r>
              <a:rPr lang="es-ES" sz="1600" b="1" dirty="0">
                <a:solidFill>
                  <a:schemeClr val="bg1"/>
                </a:solidFill>
              </a:rPr>
              <a:t>mantener muchas conexiones pendientes</a:t>
            </a:r>
            <a:r>
              <a:rPr lang="es-ES" sz="1600" dirty="0">
                <a:solidFill>
                  <a:schemeClr val="bg1"/>
                </a:solidFill>
              </a:rPr>
              <a:t>. Algunas arquitecturas de servidor ejecutan un proceso por conexión, resultado es que habrá tantos procesos como </a:t>
            </a:r>
            <a:r>
              <a:rPr lang="es-ES" sz="1600" b="0" i="0" dirty="0">
                <a:solidFill>
                  <a:schemeClr val="bg1"/>
                </a:solidFill>
                <a:effectLst/>
              </a:rPr>
              <a:t>conexiones, y cada proceso requiere bastante memoria. Demasiadas conexiones la consumirán toda.</a:t>
            </a:r>
          </a:p>
          <a:p>
            <a:pPr algn="ctr"/>
            <a:r>
              <a:rPr lang="es-ES" sz="1600" dirty="0">
                <a:solidFill>
                  <a:schemeClr val="bg1"/>
                </a:solidFill>
              </a:rPr>
              <a:t>Este suele ser el caso de los </a:t>
            </a:r>
            <a:r>
              <a:rPr lang="es-ES" sz="1600" dirty="0" err="1">
                <a:solidFill>
                  <a:schemeClr val="bg1"/>
                </a:solidFill>
              </a:rPr>
              <a:t>backends</a:t>
            </a:r>
            <a:r>
              <a:rPr lang="es-ES" sz="1600" dirty="0">
                <a:solidFill>
                  <a:schemeClr val="bg1"/>
                </a:solidFill>
              </a:rPr>
              <a:t> escritos en lenguajes como PHP y Ruby.</a:t>
            </a:r>
          </a:p>
          <a:p>
            <a:pPr algn="ctr"/>
            <a:r>
              <a:rPr lang="es-ES" sz="1600" b="0" i="0" dirty="0">
                <a:solidFill>
                  <a:schemeClr val="bg1"/>
                </a:solidFill>
                <a:effectLst/>
              </a:rPr>
              <a:t>Los servidores escritos con Node.js generalmente no tienen este problema.</a:t>
            </a:r>
            <a:endParaRPr lang="es-ES" sz="1600" dirty="0">
              <a:solidFill>
                <a:schemeClr val="bg1"/>
              </a:solidFill>
            </a:endParaRPr>
          </a:p>
          <a:p>
            <a:endParaRPr lang="es-ES" sz="1600" dirty="0"/>
          </a:p>
        </p:txBody>
      </p:sp>
      <p:pic>
        <p:nvPicPr>
          <p:cNvPr id="3" name="Picture 2" descr="Alerta - Iconos gratis de señales">
            <a:extLst>
              <a:ext uri="{FF2B5EF4-FFF2-40B4-BE49-F238E27FC236}">
                <a16:creationId xmlns:a16="http://schemas.microsoft.com/office/drawing/2014/main" id="{6E6EA216-864F-100A-E5FC-C2E7F835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3" y="4864934"/>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213B0D-2259-79DD-F0FF-6E010A575EB9}"/>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6F220D83-6246-56DE-8CD7-E1D006B51BC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Área de uso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2AD05A21-CBA8-8084-ED02-A5D76BAD2991}"/>
              </a:ext>
            </a:extLst>
          </p:cNvPr>
          <p:cNvSpPr txBox="1"/>
          <p:nvPr/>
        </p:nvSpPr>
        <p:spPr>
          <a:xfrm>
            <a:off x="144656" y="973578"/>
            <a:ext cx="9456544" cy="2308324"/>
          </a:xfrm>
          <a:prstGeom prst="rect">
            <a:avLst/>
          </a:prstGeom>
          <a:noFill/>
        </p:spPr>
        <p:txBody>
          <a:bodyPr wrap="square">
            <a:spAutoFit/>
          </a:bodyPr>
          <a:lstStyle/>
          <a:p>
            <a:r>
              <a:rPr lang="es-ES" dirty="0"/>
              <a:t>El </a:t>
            </a:r>
            <a:r>
              <a:rPr lang="es-ES" b="1" dirty="0"/>
              <a:t>Long </a:t>
            </a:r>
            <a:r>
              <a:rPr lang="es-ES" b="1" dirty="0" err="1"/>
              <a:t>Polling</a:t>
            </a:r>
            <a:r>
              <a:rPr lang="es-ES" dirty="0"/>
              <a:t> funciona muy bien en situaciones en las que los mensajes son escasos.</a:t>
            </a:r>
          </a:p>
          <a:p>
            <a:endParaRPr lang="es-ES" dirty="0"/>
          </a:p>
          <a:p>
            <a:r>
              <a:rPr lang="es-ES" dirty="0"/>
              <a:t>Pero si los mensajes llegan con mucha frecuencia, entonces el gráfico de arriba, mensajes solicitados/recibidos, se vuelve en forma de </a:t>
            </a:r>
            <a:r>
              <a:rPr lang="es-ES" dirty="0">
                <a:solidFill>
                  <a:srgbClr val="FF4F00"/>
                </a:solidFill>
              </a:rPr>
              <a:t>“diente de sierra”.</a:t>
            </a:r>
          </a:p>
          <a:p>
            <a:endParaRPr lang="es-ES" dirty="0"/>
          </a:p>
          <a:p>
            <a:r>
              <a:rPr lang="es-ES" dirty="0"/>
              <a:t>Cada mensaje es una solicitud separada: provista de encabezados, sobrecarga de autenticación, etc.</a:t>
            </a:r>
          </a:p>
          <a:p>
            <a:endParaRPr lang="es-ES" dirty="0"/>
          </a:p>
          <a:p>
            <a:r>
              <a:rPr lang="es-ES" dirty="0"/>
              <a:t>En este caso se prefieren otros métodos, como </a:t>
            </a:r>
            <a:r>
              <a:rPr lang="es-ES" dirty="0" err="1"/>
              <a:t>Websocket</a:t>
            </a:r>
            <a:r>
              <a:rPr lang="es-ES" dirty="0"/>
              <a:t>, o SSE (Eventos enviados por el servidor).</a:t>
            </a:r>
          </a:p>
        </p:txBody>
      </p:sp>
      <p:cxnSp>
        <p:nvCxnSpPr>
          <p:cNvPr id="10" name="Conector recto de flecha 9">
            <a:extLst>
              <a:ext uri="{FF2B5EF4-FFF2-40B4-BE49-F238E27FC236}">
                <a16:creationId xmlns:a16="http://schemas.microsoft.com/office/drawing/2014/main" id="{86403D3D-92AC-8E89-FA4F-43821A523094}"/>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102D55-BDE4-0CFC-2FD9-75AF36512B25}"/>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9B18158-8DD6-855A-D082-D9F00345B3EE}"/>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3" name="CuadroTexto 12">
            <a:extLst>
              <a:ext uri="{FF2B5EF4-FFF2-40B4-BE49-F238E27FC236}">
                <a16:creationId xmlns:a16="http://schemas.microsoft.com/office/drawing/2014/main" id="{684131BF-73A6-66EF-D92F-C721D30AE8A2}"/>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14" name="Conector recto 13">
            <a:extLst>
              <a:ext uri="{FF2B5EF4-FFF2-40B4-BE49-F238E27FC236}">
                <a16:creationId xmlns:a16="http://schemas.microsoft.com/office/drawing/2014/main" id="{D3EF686B-B774-3853-E99F-2640ADC568AB}"/>
              </a:ext>
            </a:extLst>
          </p:cNvPr>
          <p:cNvCxnSpPr>
            <a:cxnSpLocks/>
          </p:cNvCxnSpPr>
          <p:nvPr/>
        </p:nvCxnSpPr>
        <p:spPr>
          <a:xfrm>
            <a:off x="3996405"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9C045F2-5B92-9EC6-E5E3-0E2A14E237C9}"/>
              </a:ext>
            </a:extLst>
          </p:cNvPr>
          <p:cNvCxnSpPr>
            <a:endCxn id="13"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8C0D16E-1033-8199-B64D-249D9E8F4D53}"/>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7" name="Conector recto de flecha 16">
            <a:extLst>
              <a:ext uri="{FF2B5EF4-FFF2-40B4-BE49-F238E27FC236}">
                <a16:creationId xmlns:a16="http://schemas.microsoft.com/office/drawing/2014/main" id="{631DF53C-5628-1C47-3425-41F6B25EB700}"/>
              </a:ext>
            </a:extLst>
          </p:cNvPr>
          <p:cNvCxnSpPr>
            <a:cxnSpLocks/>
          </p:cNvCxnSpPr>
          <p:nvPr/>
        </p:nvCxnSpPr>
        <p:spPr>
          <a:xfrm flipV="1">
            <a:off x="3475082"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FB882BA-A7DB-AAFC-A8B4-7C637FCC840A}"/>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9" name="CuadroTexto 18">
            <a:extLst>
              <a:ext uri="{FF2B5EF4-FFF2-40B4-BE49-F238E27FC236}">
                <a16:creationId xmlns:a16="http://schemas.microsoft.com/office/drawing/2014/main" id="{B1BB2D78-F160-80FD-DB19-4CECF73EAA56}"/>
              </a:ext>
            </a:extLst>
          </p:cNvPr>
          <p:cNvSpPr txBox="1"/>
          <p:nvPr/>
        </p:nvSpPr>
        <p:spPr>
          <a:xfrm rot="17581048">
            <a:off x="298324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20" name="CuadroTexto 19">
            <a:extLst>
              <a:ext uri="{FF2B5EF4-FFF2-40B4-BE49-F238E27FC236}">
                <a16:creationId xmlns:a16="http://schemas.microsoft.com/office/drawing/2014/main" id="{2AE8DC75-7BEA-F4A4-92EE-41FF11B7C081}"/>
              </a:ext>
            </a:extLst>
          </p:cNvPr>
          <p:cNvSpPr txBox="1"/>
          <p:nvPr/>
        </p:nvSpPr>
        <p:spPr>
          <a:xfrm>
            <a:off x="3739217"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21" name="CuadroTexto 20">
            <a:extLst>
              <a:ext uri="{FF2B5EF4-FFF2-40B4-BE49-F238E27FC236}">
                <a16:creationId xmlns:a16="http://schemas.microsoft.com/office/drawing/2014/main" id="{FA029FF1-3D39-1BC5-D65C-C31AC8996505}"/>
              </a:ext>
            </a:extLst>
          </p:cNvPr>
          <p:cNvSpPr txBox="1"/>
          <p:nvPr/>
        </p:nvSpPr>
        <p:spPr>
          <a:xfrm rot="3887794">
            <a:off x="3737520"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2" name="Conector recto de flecha 21">
            <a:extLst>
              <a:ext uri="{FF2B5EF4-FFF2-40B4-BE49-F238E27FC236}">
                <a16:creationId xmlns:a16="http://schemas.microsoft.com/office/drawing/2014/main" id="{D1B89BD3-9388-F0D0-DB3D-04BD24A7E243}"/>
              </a:ext>
            </a:extLst>
          </p:cNvPr>
          <p:cNvCxnSpPr>
            <a:cxnSpLocks/>
          </p:cNvCxnSpPr>
          <p:nvPr/>
        </p:nvCxnSpPr>
        <p:spPr>
          <a:xfrm flipV="1">
            <a:off x="4704508"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4DC4CF9-594D-4677-0F1A-8962BF23266F}"/>
              </a:ext>
            </a:extLst>
          </p:cNvPr>
          <p:cNvSpPr txBox="1"/>
          <p:nvPr/>
        </p:nvSpPr>
        <p:spPr>
          <a:xfrm rot="3887794">
            <a:off x="3559037"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4" name="CuadroTexto 23">
            <a:extLst>
              <a:ext uri="{FF2B5EF4-FFF2-40B4-BE49-F238E27FC236}">
                <a16:creationId xmlns:a16="http://schemas.microsoft.com/office/drawing/2014/main" id="{1B019A81-7C01-4885-20C5-41C4D1D7524D}"/>
              </a:ext>
            </a:extLst>
          </p:cNvPr>
          <p:cNvSpPr txBox="1"/>
          <p:nvPr/>
        </p:nvSpPr>
        <p:spPr>
          <a:xfrm rot="17581048">
            <a:off x="4191104"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25" name="Conector recto de flecha 24">
            <a:extLst>
              <a:ext uri="{FF2B5EF4-FFF2-40B4-BE49-F238E27FC236}">
                <a16:creationId xmlns:a16="http://schemas.microsoft.com/office/drawing/2014/main" id="{5107F7C1-D59A-2AB2-CE11-B7D5E3615502}"/>
              </a:ext>
            </a:extLst>
          </p:cNvPr>
          <p:cNvCxnSpPr/>
          <p:nvPr/>
        </p:nvCxnSpPr>
        <p:spPr>
          <a:xfrm>
            <a:off x="4047542"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0B5CE00-6DF1-B38E-20DC-45EF34756051}"/>
              </a:ext>
            </a:extLst>
          </p:cNvPr>
          <p:cNvCxnSpPr>
            <a:cxnSpLocks/>
          </p:cNvCxnSpPr>
          <p:nvPr/>
        </p:nvCxnSpPr>
        <p:spPr>
          <a:xfrm>
            <a:off x="5205841"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36947E4-EEAE-72BD-484C-7993FE3A90FB}"/>
              </a:ext>
            </a:extLst>
          </p:cNvPr>
          <p:cNvSpPr txBox="1"/>
          <p:nvPr/>
        </p:nvSpPr>
        <p:spPr>
          <a:xfrm>
            <a:off x="4948653" y="3452847"/>
            <a:ext cx="833305" cy="276999"/>
          </a:xfrm>
          <a:prstGeom prst="rect">
            <a:avLst/>
          </a:prstGeom>
          <a:noFill/>
        </p:spPr>
        <p:txBody>
          <a:bodyPr wrap="square" rtlCol="0">
            <a:spAutoFit/>
          </a:bodyPr>
          <a:lstStyle/>
          <a:p>
            <a:r>
              <a:rPr lang="es-ES" sz="1200" dirty="0">
                <a:solidFill>
                  <a:schemeClr val="accent4"/>
                </a:solidFill>
              </a:rPr>
              <a:t>Cierre</a:t>
            </a:r>
          </a:p>
        </p:txBody>
      </p:sp>
      <p:sp>
        <p:nvSpPr>
          <p:cNvPr id="30" name="CuadroTexto 29">
            <a:extLst>
              <a:ext uri="{FF2B5EF4-FFF2-40B4-BE49-F238E27FC236}">
                <a16:creationId xmlns:a16="http://schemas.microsoft.com/office/drawing/2014/main" id="{DC6B0541-7443-6219-07DB-53F84E022C6A}"/>
              </a:ext>
            </a:extLst>
          </p:cNvPr>
          <p:cNvSpPr txBox="1"/>
          <p:nvPr/>
        </p:nvSpPr>
        <p:spPr>
          <a:xfrm rot="3887794">
            <a:off x="4879537" y="4566158"/>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1" name="Conector recto de flecha 30">
            <a:extLst>
              <a:ext uri="{FF2B5EF4-FFF2-40B4-BE49-F238E27FC236}">
                <a16:creationId xmlns:a16="http://schemas.microsoft.com/office/drawing/2014/main" id="{69393D32-302C-F2A2-5B02-BE323D189C69}"/>
              </a:ext>
            </a:extLst>
          </p:cNvPr>
          <p:cNvCxnSpPr>
            <a:cxnSpLocks/>
          </p:cNvCxnSpPr>
          <p:nvPr/>
        </p:nvCxnSpPr>
        <p:spPr>
          <a:xfrm flipV="1">
            <a:off x="5846525" y="4162664"/>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370700F-43C3-2EEF-5AE0-C6C697F498F6}"/>
              </a:ext>
            </a:extLst>
          </p:cNvPr>
          <p:cNvSpPr txBox="1"/>
          <p:nvPr/>
        </p:nvSpPr>
        <p:spPr>
          <a:xfrm rot="3887794">
            <a:off x="4701054" y="4651742"/>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3" name="CuadroTexto 32">
            <a:extLst>
              <a:ext uri="{FF2B5EF4-FFF2-40B4-BE49-F238E27FC236}">
                <a16:creationId xmlns:a16="http://schemas.microsoft.com/office/drawing/2014/main" id="{94E93D37-B981-4840-B94B-5032B7CA8212}"/>
              </a:ext>
            </a:extLst>
          </p:cNvPr>
          <p:cNvSpPr txBox="1"/>
          <p:nvPr/>
        </p:nvSpPr>
        <p:spPr>
          <a:xfrm rot="17581048">
            <a:off x="5333121" y="4576874"/>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4" name="Conector recto de flecha 33">
            <a:extLst>
              <a:ext uri="{FF2B5EF4-FFF2-40B4-BE49-F238E27FC236}">
                <a16:creationId xmlns:a16="http://schemas.microsoft.com/office/drawing/2014/main" id="{EFA29BD9-0002-FD67-1B0B-8A323D20E545}"/>
              </a:ext>
            </a:extLst>
          </p:cNvPr>
          <p:cNvCxnSpPr/>
          <p:nvPr/>
        </p:nvCxnSpPr>
        <p:spPr>
          <a:xfrm>
            <a:off x="5189559" y="4147278"/>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6EFB1E1-E357-5F69-ABBB-73FBA5CB917A}"/>
              </a:ext>
            </a:extLst>
          </p:cNvPr>
          <p:cNvCxnSpPr>
            <a:cxnSpLocks/>
          </p:cNvCxnSpPr>
          <p:nvPr/>
        </p:nvCxnSpPr>
        <p:spPr>
          <a:xfrm>
            <a:off x="6347858" y="3692282"/>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6EB9637-A72F-FF29-FF05-3F216291B88E}"/>
              </a:ext>
            </a:extLst>
          </p:cNvPr>
          <p:cNvSpPr txBox="1"/>
          <p:nvPr/>
        </p:nvSpPr>
        <p:spPr>
          <a:xfrm>
            <a:off x="6121983" y="3488881"/>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358971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952206" y="1438846"/>
            <a:ext cx="6272757" cy="4401205"/>
          </a:xfrm>
          <a:prstGeom prst="rect">
            <a:avLst/>
          </a:prstGeom>
          <a:noFill/>
        </p:spPr>
        <p:txBody>
          <a:bodyPr wrap="square">
            <a:spAutoFit/>
          </a:bodyPr>
          <a:lstStyle/>
          <a:p>
            <a:r>
              <a:rPr lang="es-ES" dirty="0"/>
              <a:t>Nombre proyecto</a:t>
            </a:r>
            <a:r>
              <a:rPr lang="es-ES" b="1" dirty="0"/>
              <a:t>: </a:t>
            </a:r>
            <a:r>
              <a:rPr lang="es-ES" b="1" dirty="0" err="1"/>
              <a:t>angular_chat_long_polling</a:t>
            </a:r>
            <a:endParaRPr lang="es-ES" b="1" dirty="0"/>
          </a:p>
          <a:p>
            <a:r>
              <a:rPr lang="es-ES" dirty="0" err="1"/>
              <a:t>FrontEnd</a:t>
            </a:r>
            <a:r>
              <a:rPr lang="es-ES" dirty="0"/>
              <a:t>: </a:t>
            </a:r>
            <a:r>
              <a:rPr lang="es-ES" b="1" dirty="0"/>
              <a:t>Angular v17</a:t>
            </a:r>
          </a:p>
          <a:p>
            <a:r>
              <a:rPr lang="es-ES" dirty="0" err="1"/>
              <a:t>BackEnd</a:t>
            </a:r>
            <a:r>
              <a:rPr lang="es-ES" dirty="0"/>
              <a:t>: </a:t>
            </a:r>
            <a:r>
              <a:rPr lang="es-ES" b="1" dirty="0"/>
              <a:t>Express</a:t>
            </a:r>
          </a:p>
          <a:p>
            <a:endParaRPr lang="es-ES" b="1" dirty="0"/>
          </a:p>
          <a:p>
            <a:r>
              <a:rPr lang="es-ES" b="1" dirty="0"/>
              <a:t>Ruta</a:t>
            </a:r>
            <a:r>
              <a:rPr lang="es-ES" dirty="0"/>
              <a:t>: …\Curso_Comunicación_Tiempo_Real\Chat_Long_Polling&gt; </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a:t>
            </a:r>
            <a:r>
              <a:rPr lang="es-ES" dirty="0"/>
              <a:t>:…\Curso_Comunicación_Tiempo_Real\Chat_Long_Polling\server&gt; </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 </a:t>
            </a:r>
            <a:r>
              <a:rPr lang="es-ES" dirty="0"/>
              <a:t>https://github.com/steestor/Curso_Comunicacion_Tiempo_Real/tree/master/angular_chat_long_polling</a:t>
            </a:r>
          </a:p>
          <a:p>
            <a:endParaRPr lang="es-ES" sz="1400" b="1" dirty="0"/>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 Chat </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3"/>
          <a:stretch>
            <a:fillRect/>
          </a:stretch>
        </p:blipFill>
        <p:spPr>
          <a:xfrm>
            <a:off x="373971" y="1713169"/>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6448368" y="1620726"/>
            <a:ext cx="2472850" cy="369332"/>
          </a:xfrm>
          <a:prstGeom prst="rect">
            <a:avLst/>
          </a:prstGeom>
          <a:noFill/>
        </p:spPr>
        <p:txBody>
          <a:bodyPr wrap="square" rtlCol="0">
            <a:spAutoFit/>
          </a:bodyPr>
          <a:lstStyle/>
          <a:p>
            <a:r>
              <a:rPr lang="es-ES" b="1" dirty="0"/>
              <a:t>Proyecto Express </a:t>
            </a:r>
          </a:p>
        </p:txBody>
      </p: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5" name="Imagen 4">
            <a:extLst>
              <a:ext uri="{FF2B5EF4-FFF2-40B4-BE49-F238E27FC236}">
                <a16:creationId xmlns:a16="http://schemas.microsoft.com/office/drawing/2014/main" id="{50C10839-0BBC-CB5A-316D-CD4B4ADE39BE}"/>
              </a:ext>
            </a:extLst>
          </p:cNvPr>
          <p:cNvPicPr>
            <a:picLocks noChangeAspect="1"/>
          </p:cNvPicPr>
          <p:nvPr/>
        </p:nvPicPr>
        <p:blipFill>
          <a:blip r:embed="rId3"/>
          <a:stretch>
            <a:fillRect/>
          </a:stretch>
        </p:blipFill>
        <p:spPr>
          <a:xfrm>
            <a:off x="167146" y="1231853"/>
            <a:ext cx="2838450" cy="247650"/>
          </a:xfrm>
          <a:prstGeom prst="rect">
            <a:avLst/>
          </a:prstGeom>
        </p:spPr>
      </p:pic>
      <p:pic>
        <p:nvPicPr>
          <p:cNvPr id="11" name="Imagen 10">
            <a:extLst>
              <a:ext uri="{FF2B5EF4-FFF2-40B4-BE49-F238E27FC236}">
                <a16:creationId xmlns:a16="http://schemas.microsoft.com/office/drawing/2014/main" id="{9177DADB-1308-3EF4-726F-2C55C9332D1C}"/>
              </a:ext>
            </a:extLst>
          </p:cNvPr>
          <p:cNvPicPr>
            <a:picLocks noChangeAspect="1"/>
          </p:cNvPicPr>
          <p:nvPr/>
        </p:nvPicPr>
        <p:blipFill>
          <a:blip r:embed="rId4"/>
          <a:stretch>
            <a:fillRect/>
          </a:stretch>
        </p:blipFill>
        <p:spPr>
          <a:xfrm>
            <a:off x="167146" y="1479503"/>
            <a:ext cx="5191125" cy="4400550"/>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5"/>
          <a:srcRect l="-45" r="-1"/>
          <a:stretch/>
        </p:blipFill>
        <p:spPr>
          <a:xfrm>
            <a:off x="4789384" y="1990058"/>
            <a:ext cx="4945701" cy="3305175"/>
          </a:xfrm>
          <a:prstGeom prst="rect">
            <a:avLst/>
          </a:prstGeom>
        </p:spPr>
      </p:pic>
    </p:spTree>
    <p:extLst>
      <p:ext uri="{BB962C8B-B14F-4D97-AF65-F5344CB8AC3E}">
        <p14:creationId xmlns:p14="http://schemas.microsoft.com/office/powerpoint/2010/main" val="408079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8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3"/>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4"/>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3"/>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4"/>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28</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3388873649"/>
              </p:ext>
            </p:extLst>
          </p:nvPr>
        </p:nvGraphicFramePr>
        <p:xfrm>
          <a:off x="343493" y="1082388"/>
          <a:ext cx="3673030" cy="3614104"/>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985705"/>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 Valoración</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2847703" y="3154678"/>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043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Presentaciones </a:t>
            </a:r>
            <a:endParaRPr lang="es-ES" sz="3200" dirty="0"/>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304110"/>
            <a:ext cx="8427135" cy="1323439"/>
          </a:xfrm>
          <a:prstGeom prst="rect">
            <a:avLst/>
          </a:prstGeom>
          <a:noFill/>
        </p:spPr>
        <p:txBody>
          <a:bodyPr wrap="square" rtlCol="0">
            <a:spAutoFit/>
          </a:bodyPr>
          <a:lstStyle/>
          <a:p>
            <a:pPr marL="285750" indent="-285750" algn="ctr">
              <a:buFont typeface="Arial" panose="020B0604020202020204" pitchFamily="34" charset="0"/>
              <a:buChar char="•"/>
            </a:pPr>
            <a:r>
              <a:rPr lang="en-US" sz="2000" b="1" dirty="0"/>
              <a:t>¿</a:t>
            </a:r>
            <a:r>
              <a:rPr lang="en-US" sz="2000" b="1" dirty="0" err="1"/>
              <a:t>Tienes</a:t>
            </a:r>
            <a:r>
              <a:rPr lang="en-US" sz="2000" b="1" dirty="0"/>
              <a:t> </a:t>
            </a:r>
            <a:r>
              <a:rPr lang="en-US" sz="2000" b="1" dirty="0" err="1"/>
              <a:t>experiencia</a:t>
            </a:r>
            <a:r>
              <a:rPr lang="en-US" sz="2000" b="1" dirty="0"/>
              <a:t> </a:t>
            </a:r>
            <a:r>
              <a:rPr lang="en-US" sz="2000" b="1" dirty="0" err="1"/>
              <a:t>en</a:t>
            </a:r>
            <a:r>
              <a:rPr lang="en-US" sz="2000" b="1" dirty="0"/>
              <a:t> </a:t>
            </a:r>
            <a:r>
              <a:rPr lang="en-US" sz="2000" b="1" dirty="0" err="1"/>
              <a:t>aplicaciones</a:t>
            </a:r>
            <a:r>
              <a:rPr lang="en-US" sz="2000" b="1" dirty="0"/>
              <a:t> </a:t>
            </a:r>
            <a:r>
              <a:rPr lang="en-US" sz="2000" b="1" dirty="0" err="1"/>
              <a:t>cliente</a:t>
            </a:r>
            <a:r>
              <a:rPr lang="en-US" sz="2000" b="1" dirty="0"/>
              <a:t>/</a:t>
            </a:r>
            <a:r>
              <a:rPr lang="en-US" sz="2000" b="1" dirty="0" err="1"/>
              <a:t>servidor</a:t>
            </a:r>
            <a:r>
              <a:rPr lang="en-US" sz="2000" b="1" dirty="0"/>
              <a:t>?</a:t>
            </a:r>
          </a:p>
          <a:p>
            <a:pPr marL="285750" indent="-285750" algn="ctr">
              <a:buFont typeface="Arial" panose="020B0604020202020204" pitchFamily="34" charset="0"/>
              <a:buChar char="•"/>
            </a:pPr>
            <a:r>
              <a:rPr lang="en-US" sz="2000" b="1" dirty="0"/>
              <a:t>Si </a:t>
            </a:r>
            <a:r>
              <a:rPr lang="en-US" sz="2000" b="1" dirty="0" err="1"/>
              <a:t>tienes</a:t>
            </a:r>
            <a:r>
              <a:rPr lang="en-US" sz="2000" b="1" dirty="0"/>
              <a:t> </a:t>
            </a:r>
            <a:r>
              <a:rPr lang="en-US" sz="2000" b="1" dirty="0" err="1"/>
              <a:t>experiencia</a:t>
            </a:r>
            <a:r>
              <a:rPr lang="en-US" sz="2000" b="1" dirty="0"/>
              <a:t>, ¿</a:t>
            </a:r>
            <a:r>
              <a:rPr lang="en-US" sz="2000" b="1" dirty="0" err="1"/>
              <a:t>Te</a:t>
            </a:r>
            <a:r>
              <a:rPr lang="en-US" sz="2000" b="1" dirty="0"/>
              <a:t> </a:t>
            </a:r>
            <a:r>
              <a:rPr lang="en-US" sz="2000" b="1" dirty="0" err="1"/>
              <a:t>desenvuelves</a:t>
            </a:r>
            <a:r>
              <a:rPr lang="en-US" sz="2000" b="1" dirty="0"/>
              <a:t> </a:t>
            </a:r>
            <a:r>
              <a:rPr lang="en-US" sz="2000" b="1" dirty="0" err="1"/>
              <a:t>mejor</a:t>
            </a:r>
            <a:r>
              <a:rPr lang="en-US" sz="2000" b="1" dirty="0"/>
              <a:t> </a:t>
            </a:r>
            <a:r>
              <a:rPr lang="en-US" sz="2000" b="1" dirty="0" err="1"/>
              <a:t>en</a:t>
            </a:r>
            <a:r>
              <a:rPr lang="en-US" sz="2000" b="1" dirty="0"/>
              <a:t> back o </a:t>
            </a:r>
            <a:r>
              <a:rPr lang="en-US" sz="2000" b="1" dirty="0" err="1"/>
              <a:t>en</a:t>
            </a:r>
            <a:r>
              <a:rPr lang="en-US" sz="2000" b="1" dirty="0"/>
              <a:t> front?</a:t>
            </a:r>
          </a:p>
          <a:p>
            <a:pPr marL="285750" indent="-285750" algn="ctr">
              <a:buFont typeface="Arial" panose="020B0604020202020204" pitchFamily="34" charset="0"/>
              <a:buChar char="•"/>
            </a:pPr>
            <a:r>
              <a:rPr lang="en-US" sz="2000" b="1" dirty="0"/>
              <a:t>¿</a:t>
            </a:r>
            <a:r>
              <a:rPr lang="en-US" sz="2000" b="1" dirty="0" err="1"/>
              <a:t>Conoces</a:t>
            </a:r>
            <a:r>
              <a:rPr lang="en-US" sz="2000" b="1" dirty="0"/>
              <a:t> </a:t>
            </a:r>
            <a:r>
              <a:rPr lang="en-US" sz="2000" b="1" dirty="0" err="1"/>
              <a:t>alguna</a:t>
            </a:r>
            <a:r>
              <a:rPr lang="en-US" sz="2000" b="1" dirty="0"/>
              <a:t> </a:t>
            </a:r>
            <a:r>
              <a:rPr lang="en-US" sz="2000" b="1" dirty="0" err="1"/>
              <a:t>tecnología</a:t>
            </a:r>
            <a:r>
              <a:rPr lang="en-US" sz="2000" b="1" dirty="0"/>
              <a:t> </a:t>
            </a:r>
            <a:r>
              <a:rPr lang="en-US" sz="2000" b="1" dirty="0" err="1"/>
              <a:t>como</a:t>
            </a:r>
            <a:r>
              <a:rPr lang="en-US" sz="2000" b="1" dirty="0"/>
              <a:t> Long polling, Server Sent Events, </a:t>
            </a:r>
            <a:r>
              <a:rPr lang="en-US" sz="2000" b="1" dirty="0" err="1"/>
              <a:t>Websockets</a:t>
            </a:r>
            <a:r>
              <a:rPr lang="en-US" sz="2000" b="1" dirty="0"/>
              <a:t>, Signal R…?</a:t>
            </a:r>
          </a:p>
        </p:txBody>
      </p:sp>
    </p:spTree>
    <p:extLst>
      <p:ext uri="{BB962C8B-B14F-4D97-AF65-F5344CB8AC3E}">
        <p14:creationId xmlns:p14="http://schemas.microsoft.com/office/powerpoint/2010/main" val="36448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8" name="CuadroTexto 7">
            <a:extLst>
              <a:ext uri="{FF2B5EF4-FFF2-40B4-BE49-F238E27FC236}">
                <a16:creationId xmlns:a16="http://schemas.microsoft.com/office/drawing/2014/main" id="{151ECB59-D9C2-4C1D-0C7D-7E0A322471D2}"/>
              </a:ext>
            </a:extLst>
          </p:cNvPr>
          <p:cNvSpPr txBox="1"/>
          <p:nvPr/>
        </p:nvSpPr>
        <p:spPr>
          <a:xfrm>
            <a:off x="510076" y="3128133"/>
            <a:ext cx="1986827" cy="369332"/>
          </a:xfrm>
          <a:prstGeom prst="rect">
            <a:avLst/>
          </a:prstGeom>
          <a:noFill/>
        </p:spPr>
        <p:txBody>
          <a:bodyPr wrap="square" rtlCol="0">
            <a:spAutoFit/>
          </a:bodyPr>
          <a:lstStyle/>
          <a:p>
            <a:pPr algn="ctr"/>
            <a:r>
              <a:rPr lang="es-ES" b="1" dirty="0"/>
              <a:t>Frontend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2787353" y="3982318"/>
            <a:ext cx="4493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2787352" y="3631252"/>
            <a:ext cx="4493623" cy="646331"/>
          </a:xfrm>
          <a:prstGeom prst="rect">
            <a:avLst/>
          </a:prstGeom>
          <a:noFill/>
        </p:spPr>
        <p:txBody>
          <a:bodyPr wrap="square" rtlCol="0">
            <a:spAutoFit/>
          </a:bodyPr>
          <a:lstStyle/>
          <a:p>
            <a:pPr algn="ctr"/>
            <a:r>
              <a:rPr lang="es-ES" b="1" dirty="0">
                <a:solidFill>
                  <a:srgbClr val="002060"/>
                </a:solidFill>
              </a:rPr>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2692645" y="4855067"/>
            <a:ext cx="45883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2692645" y="4490575"/>
            <a:ext cx="4588330" cy="646331"/>
          </a:xfrm>
          <a:prstGeom prst="rect">
            <a:avLst/>
          </a:prstGeom>
          <a:noFill/>
        </p:spPr>
        <p:txBody>
          <a:bodyPr wrap="square" rtlCol="0">
            <a:spAutoFit/>
          </a:bodyPr>
          <a:lstStyle/>
          <a:p>
            <a:pPr algn="ctr"/>
            <a:r>
              <a:rPr lang="es-ES" b="1" dirty="0">
                <a:solidFill>
                  <a:srgbClr val="002060"/>
                </a:solidFill>
              </a:rPr>
              <a:t>Notificaciones</a:t>
            </a:r>
          </a:p>
          <a:p>
            <a:pPr algn="ctr"/>
            <a:endParaRPr lang="es-ES" dirty="0"/>
          </a:p>
        </p:txBody>
      </p:sp>
      <p:pic>
        <p:nvPicPr>
          <p:cNvPr id="8196" name="Picture 4" descr="Webpage - Free multimedia icons">
            <a:extLst>
              <a:ext uri="{FF2B5EF4-FFF2-40B4-BE49-F238E27FC236}">
                <a16:creationId xmlns:a16="http://schemas.microsoft.com/office/drawing/2014/main" id="{66195CC5-9F5A-E633-94AC-29E884BB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6" y="3488332"/>
            <a:ext cx="1986827" cy="198682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sktop, pc, server icon - Free download on Iconfinder">
            <a:extLst>
              <a:ext uri="{FF2B5EF4-FFF2-40B4-BE49-F238E27FC236}">
                <a16:creationId xmlns:a16="http://schemas.microsoft.com/office/drawing/2014/main" id="{10E9AF5C-AE8B-D48F-C8FE-BF034CD0A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066" y="3488332"/>
            <a:ext cx="2036799" cy="20367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58323FF-ADC0-D8F6-656E-31170424E06E}"/>
              </a:ext>
            </a:extLst>
          </p:cNvPr>
          <p:cNvSpPr txBox="1"/>
          <p:nvPr/>
        </p:nvSpPr>
        <p:spPr>
          <a:xfrm>
            <a:off x="7238136" y="3128133"/>
            <a:ext cx="1986827" cy="369332"/>
          </a:xfrm>
          <a:prstGeom prst="rect">
            <a:avLst/>
          </a:prstGeom>
          <a:noFill/>
        </p:spPr>
        <p:txBody>
          <a:bodyPr wrap="square" rtlCol="0">
            <a:spAutoFit/>
          </a:bodyPr>
          <a:lstStyle/>
          <a:p>
            <a:pPr algn="ctr"/>
            <a:r>
              <a:rPr lang="es-ES" b="1" dirty="0" err="1"/>
              <a:t>Backend</a:t>
            </a:r>
            <a:endParaRPr lang="es-ES" b="1" dirty="0"/>
          </a:p>
        </p:txBody>
      </p:sp>
      <p:sp>
        <p:nvSpPr>
          <p:cNvPr id="18" name="CuadroTexto 17">
            <a:extLst>
              <a:ext uri="{FF2B5EF4-FFF2-40B4-BE49-F238E27FC236}">
                <a16:creationId xmlns:a16="http://schemas.microsoft.com/office/drawing/2014/main" id="{AD1129CD-E22C-2733-5B62-7C8CF8BCE9D2}"/>
              </a:ext>
            </a:extLst>
          </p:cNvPr>
          <p:cNvSpPr txBox="1"/>
          <p:nvPr/>
        </p:nvSpPr>
        <p:spPr>
          <a:xfrm>
            <a:off x="225332" y="1046175"/>
            <a:ext cx="8014316" cy="369332"/>
          </a:xfrm>
          <a:prstGeom prst="rect">
            <a:avLst/>
          </a:prstGeom>
          <a:noFill/>
        </p:spPr>
        <p:txBody>
          <a:bodyPr wrap="square">
            <a:spAutoFit/>
          </a:bodyPr>
          <a:lstStyle/>
          <a:p>
            <a:r>
              <a:rPr lang="es-ES" b="1" dirty="0">
                <a:latin typeface="Söhne"/>
              </a:rPr>
              <a:t>1 </a:t>
            </a:r>
            <a:r>
              <a:rPr lang="es-ES" dirty="0">
                <a:latin typeface="Söhne"/>
              </a:rPr>
              <a:t>- E</a:t>
            </a:r>
            <a:r>
              <a:rPr lang="es-ES" b="0" i="0" dirty="0">
                <a:effectLst/>
                <a:latin typeface="Söhne"/>
              </a:rPr>
              <a:t>l cliente </a:t>
            </a:r>
            <a:r>
              <a:rPr lang="es-ES" b="0" i="0" u="sng" dirty="0">
                <a:effectLst/>
                <a:latin typeface="Söhne"/>
              </a:rPr>
              <a:t>se debe de registrar inicialmente </a:t>
            </a:r>
            <a:r>
              <a:rPr lang="es-ES" b="0" i="0" dirty="0">
                <a:effectLst/>
                <a:latin typeface="Söhne"/>
              </a:rPr>
              <a:t>ante el servidor web.</a:t>
            </a:r>
            <a:endParaRPr lang="es-ES" dirty="0"/>
          </a:p>
        </p:txBody>
      </p:sp>
      <p:sp>
        <p:nvSpPr>
          <p:cNvPr id="20" name="CuadroTexto 19">
            <a:extLst>
              <a:ext uri="{FF2B5EF4-FFF2-40B4-BE49-F238E27FC236}">
                <a16:creationId xmlns:a16="http://schemas.microsoft.com/office/drawing/2014/main" id="{D026BE70-95C2-F88E-5487-18E4E236476A}"/>
              </a:ext>
            </a:extLst>
          </p:cNvPr>
          <p:cNvSpPr txBox="1"/>
          <p:nvPr/>
        </p:nvSpPr>
        <p:spPr>
          <a:xfrm>
            <a:off x="225332" y="1373582"/>
            <a:ext cx="9310554" cy="1754326"/>
          </a:xfrm>
          <a:prstGeom prst="rect">
            <a:avLst/>
          </a:prstGeom>
          <a:noFill/>
        </p:spPr>
        <p:txBody>
          <a:bodyPr wrap="square">
            <a:spAutoFit/>
          </a:bodyPr>
          <a:lstStyle/>
          <a:p>
            <a:r>
              <a:rPr lang="es-ES" b="1" i="0" dirty="0">
                <a:effectLst/>
                <a:latin typeface="Söhne"/>
              </a:rPr>
              <a:t>2</a:t>
            </a:r>
            <a:r>
              <a:rPr lang="es-ES" b="0" i="0" dirty="0">
                <a:effectLst/>
                <a:latin typeface="Söhne"/>
              </a:rPr>
              <a:t> - </a:t>
            </a:r>
            <a:r>
              <a:rPr lang="es-ES" b="0" i="0" u="sng" dirty="0">
                <a:effectLst/>
                <a:latin typeface="Söhne"/>
              </a:rPr>
              <a:t>Una vez registrado</a:t>
            </a:r>
            <a:r>
              <a:rPr lang="es-ES" b="0" i="0" dirty="0">
                <a:effectLst/>
                <a:latin typeface="Söhne"/>
              </a:rPr>
              <a:t>, el servidor web puede comenzar a enviar notificaciones al cliente a través de un canal unidireccional, algo similar a recibir mensajes </a:t>
            </a:r>
            <a:r>
              <a:rPr lang="es-ES" b="0" i="0" dirty="0" err="1">
                <a:effectLst/>
                <a:latin typeface="Söhne"/>
              </a:rPr>
              <a:t>push</a:t>
            </a:r>
            <a:r>
              <a:rPr lang="es-ES" b="0" i="0" dirty="0">
                <a:effectLst/>
                <a:latin typeface="Söhne"/>
              </a:rPr>
              <a:t>. En este caso, el canal está diseñado específicamente para que el servidor envíe información al cliente cuando sea relevante</a:t>
            </a:r>
          </a:p>
          <a:p>
            <a:endParaRPr lang="es-ES" dirty="0">
              <a:latin typeface="Söhne"/>
            </a:endParaRPr>
          </a:p>
          <a:p>
            <a:pPr marL="285750" indent="-285750">
              <a:buFont typeface="Arial" panose="020B0604020202020204" pitchFamily="34" charset="0"/>
              <a:buChar char="•"/>
            </a:pPr>
            <a:r>
              <a:rPr lang="es-ES" dirty="0"/>
              <a:t>Lo interesante es que SSE es una </a:t>
            </a:r>
            <a:r>
              <a:rPr lang="es-ES" dirty="0" err="1"/>
              <a:t>feature</a:t>
            </a:r>
            <a:r>
              <a:rPr lang="es-ES" dirty="0"/>
              <a:t> nativo en JavaScript, lo que significa que no requiere herramientas adicionales o </a:t>
            </a:r>
            <a:r>
              <a:rPr lang="es-ES" dirty="0" err="1"/>
              <a:t>plugins</a:t>
            </a:r>
            <a:r>
              <a:rPr lang="es-ES" dirty="0"/>
              <a:t>. </a:t>
            </a:r>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08000"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rgbClr val="FF4F00"/>
                </a:solidFill>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7" y="1731264"/>
            <a:ext cx="9144001" cy="923330"/>
          </a:xfrm>
          <a:prstGeom prst="rect">
            <a:avLst/>
          </a:prstGeom>
          <a:noFill/>
        </p:spPr>
        <p:txBody>
          <a:bodyPr wrap="square" rtlCol="0">
            <a:spAutoFit/>
          </a:bodyPr>
          <a:lstStyle/>
          <a:p>
            <a:r>
              <a:rPr lang="es-ES" dirty="0"/>
              <a:t>Similar a </a:t>
            </a:r>
            <a:r>
              <a:rPr lang="es-ES" b="1" dirty="0"/>
              <a:t>WebSocket </a:t>
            </a:r>
            <a:r>
              <a:rPr lang="es-ES" dirty="0"/>
              <a:t>con que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468361265"/>
              </p:ext>
            </p:extLst>
          </p:nvPr>
        </p:nvGraphicFramePr>
        <p:xfrm>
          <a:off x="231648" y="2654594"/>
          <a:ext cx="9144000" cy="17526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pPr algn="ctr"/>
                      <a:r>
                        <a:rPr lang="es-ES" dirty="0" err="1"/>
                        <a:t>WebSockets</a:t>
                      </a:r>
                      <a:endParaRPr lang="es-ES" dirty="0"/>
                    </a:p>
                  </a:txBody>
                  <a:tcPr/>
                </a:tc>
                <a:tc>
                  <a:txBody>
                    <a:bodyPr/>
                    <a:lstStyle/>
                    <a:p>
                      <a:pPr algn="ctr"/>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pPr algn="ctr"/>
                      <a:r>
                        <a:rPr lang="es-ES" sz="1800" b="1" kern="1200" dirty="0">
                          <a:solidFill>
                            <a:schemeClr val="dk1"/>
                          </a:solidFill>
                          <a:effectLst/>
                        </a:rPr>
                        <a:t>Bidireccional</a:t>
                      </a:r>
                      <a:r>
                        <a:rPr lang="es-ES" sz="1800" b="0" kern="1200" dirty="0">
                          <a:solidFill>
                            <a:schemeClr val="dk1"/>
                          </a:solidFill>
                          <a:effectLst/>
                        </a:rPr>
                        <a:t>: tanto el cliente como el servidor pueden intercambiar mensajes</a:t>
                      </a:r>
                      <a:endParaRPr lang="es-ES" dirty="0"/>
                    </a:p>
                  </a:txBody>
                  <a:tcPr/>
                </a:tc>
                <a:tc>
                  <a:txBody>
                    <a:bodyPr/>
                    <a:lstStyle/>
                    <a:p>
                      <a:pPr algn="ctr"/>
                      <a:r>
                        <a:rPr lang="es-ES" sz="1800" b="1" kern="1200" dirty="0">
                          <a:solidFill>
                            <a:schemeClr val="dk1"/>
                          </a:solidFill>
                          <a:effectLst/>
                        </a:rPr>
                        <a:t>Unidireccional</a:t>
                      </a:r>
                      <a:r>
                        <a:rPr lang="es-ES" sz="1800" b="0" kern="1200" dirty="0">
                          <a:solidFill>
                            <a:schemeClr val="dk1"/>
                          </a:solidFill>
                          <a:effectLst/>
                        </a:rPr>
                        <a:t>: solo el servidor envía datos</a:t>
                      </a:r>
                      <a:endParaRPr lang="es-ES" dirty="0"/>
                    </a:p>
                  </a:txBody>
                  <a:tcPr/>
                </a:tc>
                <a:extLst>
                  <a:ext uri="{0D108BD9-81ED-4DB2-BD59-A6C34878D82A}">
                    <a16:rowId xmlns:a16="http://schemas.microsoft.com/office/drawing/2014/main" val="2980849548"/>
                  </a:ext>
                </a:extLst>
              </a:tr>
              <a:tr h="370840">
                <a:tc>
                  <a:txBody>
                    <a:bodyPr/>
                    <a:lstStyle/>
                    <a:p>
                      <a:pPr algn="ctr"/>
                      <a:r>
                        <a:rPr lang="es-ES" sz="1800" b="0" kern="1200" dirty="0">
                          <a:solidFill>
                            <a:schemeClr val="dk1"/>
                          </a:solidFill>
                          <a:effectLst/>
                        </a:rPr>
                        <a:t>Datos binarios y de texto</a:t>
                      </a:r>
                      <a:endParaRPr lang="es-ES" dirty="0"/>
                    </a:p>
                  </a:txBody>
                  <a:tcPr/>
                </a:tc>
                <a:tc>
                  <a:txBody>
                    <a:bodyPr/>
                    <a:lstStyle/>
                    <a:p>
                      <a:pPr algn="ctr"/>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pPr algn="ctr"/>
                      <a:r>
                        <a:rPr lang="es-ES" sz="1800" b="0" kern="1200" dirty="0">
                          <a:solidFill>
                            <a:schemeClr val="dk1"/>
                          </a:solidFill>
                          <a:effectLst/>
                        </a:rPr>
                        <a:t>Protocolo WebSocket</a:t>
                      </a:r>
                      <a:endParaRPr lang="es-ES" dirty="0"/>
                    </a:p>
                  </a:txBody>
                  <a:tcPr/>
                </a:tc>
                <a:tc>
                  <a:txBody>
                    <a:bodyPr/>
                    <a:lstStyle/>
                    <a:p>
                      <a:pPr algn="ctr"/>
                      <a:r>
                        <a:rPr lang="es-ES" dirty="0">
                          <a:effectLst/>
                        </a:rPr>
                        <a:t>HTTP regular</a:t>
                      </a:r>
                    </a:p>
                  </a:txBody>
                  <a:tcPr marL="47625" marT="19050" marB="19050" anchor="ctr"/>
                </a:tc>
                <a:extLst>
                  <a:ext uri="{0D108BD9-81ED-4DB2-BD59-A6C34878D82A}">
                    <a16:rowId xmlns:a16="http://schemas.microsoft.com/office/drawing/2014/main" val="395441407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144656" y="4603752"/>
            <a:ext cx="9144000" cy="369332"/>
          </a:xfrm>
          <a:prstGeom prst="rect">
            <a:avLst/>
          </a:prstGeom>
          <a:noFill/>
        </p:spPr>
        <p:txBody>
          <a:bodyPr wrap="square">
            <a:spAutoFit/>
          </a:bodyPr>
          <a:lstStyle/>
          <a:p>
            <a:pPr algn="ctr"/>
            <a:r>
              <a:rPr lang="es-ES" b="1" dirty="0" err="1"/>
              <a:t>EventSource</a:t>
            </a:r>
            <a:r>
              <a:rPr lang="es-ES" dirty="0"/>
              <a:t> es una forma menos poderosa de comunicarse con el servidor que WebSocket.</a:t>
            </a:r>
          </a:p>
        </p:txBody>
      </p:sp>
      <p:pic>
        <p:nvPicPr>
          <p:cNvPr id="3079" name="Picture 7" descr="Cinvestav &gt; Comunidad &gt; Eventos">
            <a:extLst>
              <a:ext uri="{FF2B5EF4-FFF2-40B4-BE49-F238E27FC236}">
                <a16:creationId xmlns:a16="http://schemas.microsoft.com/office/drawing/2014/main" id="{C822E6C9-8B15-211C-F274-4856D5CF2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1" y="4985670"/>
            <a:ext cx="2059364" cy="205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661993"/>
          </a:xfrm>
          <a:prstGeom prst="rect">
            <a:avLst/>
          </a:prstGeom>
          <a:noFill/>
        </p:spPr>
        <p:txBody>
          <a:bodyPr wrap="square">
            <a:spAutoFit/>
          </a:bodyPr>
          <a:lstStyle/>
          <a:p>
            <a:pPr algn="just"/>
            <a:r>
              <a:rPr lang="es-ES" u="sng" dirty="0"/>
              <a:t>El motivo principal: </a:t>
            </a:r>
            <a:r>
              <a:rPr lang="es-ES" dirty="0"/>
              <a:t>es más sencillo. En muchas aplicaciones, el poder de WebSocket es demasiado.</a:t>
            </a:r>
          </a:p>
          <a:p>
            <a:pPr algn="just"/>
            <a:endParaRPr lang="es-ES" sz="1200" dirty="0"/>
          </a:p>
          <a:p>
            <a:pPr algn="just"/>
            <a:r>
              <a:rPr lang="es-ES" dirty="0"/>
              <a:t>Necesitamos recibir un flujo de datos del servidor: tal vez notificaciones, precios de mercado… Para eso es bueno </a:t>
            </a:r>
            <a:r>
              <a:rPr lang="es-ES" b="1" dirty="0" err="1">
                <a:solidFill>
                  <a:srgbClr val="FF4F00"/>
                </a:solidFill>
              </a:rPr>
              <a:t>EventSource</a:t>
            </a:r>
            <a:r>
              <a:rPr lang="es-ES" dirty="0"/>
              <a:t>. También admite la reconexión automática, algo que con WebSocket deberíamos implementar a mano.</a:t>
            </a:r>
          </a:p>
        </p:txBody>
      </p:sp>
      <p:sp>
        <p:nvSpPr>
          <p:cNvPr id="14" name="Rectángulo 13">
            <a:extLst>
              <a:ext uri="{FF2B5EF4-FFF2-40B4-BE49-F238E27FC236}">
                <a16:creationId xmlns:a16="http://schemas.microsoft.com/office/drawing/2014/main" id="{E1E7191B-8274-D603-4E6C-27EA937410B8}"/>
              </a:ext>
            </a:extLst>
          </p:cNvPr>
          <p:cNvSpPr/>
          <p:nvPr/>
        </p:nvSpPr>
        <p:spPr>
          <a:xfrm>
            <a:off x="0" y="4859383"/>
            <a:ext cx="9906000" cy="1998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32</a:t>
            </a:fld>
            <a:endParaRPr lang="es-ES" dirty="0"/>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52" y="2829897"/>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3"/>
          <a:stretch>
            <a:fillRect/>
          </a:stretch>
        </p:blipFill>
        <p:spPr>
          <a:xfrm>
            <a:off x="332275" y="1608504"/>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505489"/>
            <a:ext cx="4952082" cy="307777"/>
          </a:xfrm>
          <a:prstGeom prst="rect">
            <a:avLst/>
          </a:prstGeom>
          <a:noFill/>
        </p:spPr>
        <p:txBody>
          <a:bodyPr wrap="square">
            <a:spAutoFit/>
          </a:bodyPr>
          <a:lstStyle/>
          <a:p>
            <a:r>
              <a:rPr lang="es-ES" sz="1400" dirty="0"/>
              <a:t>https://caniuse.com/eventsource</a:t>
            </a:r>
          </a:p>
        </p:txBody>
      </p:sp>
      <p:sp>
        <p:nvSpPr>
          <p:cNvPr id="7" name="CuadroTexto 6">
            <a:extLst>
              <a:ext uri="{FF2B5EF4-FFF2-40B4-BE49-F238E27FC236}">
                <a16:creationId xmlns:a16="http://schemas.microsoft.com/office/drawing/2014/main" id="{A3D38D2D-C1D3-A90F-FDBF-319F71D2142F}"/>
              </a:ext>
            </a:extLst>
          </p:cNvPr>
          <p:cNvSpPr txBox="1"/>
          <p:nvPr/>
        </p:nvSpPr>
        <p:spPr>
          <a:xfrm>
            <a:off x="332275" y="1185135"/>
            <a:ext cx="9241449" cy="369332"/>
          </a:xfrm>
          <a:prstGeom prst="rect">
            <a:avLst/>
          </a:prstGeom>
          <a:noFill/>
        </p:spPr>
        <p:txBody>
          <a:bodyPr wrap="square" rtlCol="0">
            <a:spAutoFit/>
          </a:bodyPr>
          <a:lstStyle/>
          <a:p>
            <a:pPr marL="285750" indent="-285750">
              <a:buFont typeface="Arial" panose="020B0604020202020204" pitchFamily="34" charset="0"/>
              <a:buChar char="•"/>
            </a:pPr>
            <a:r>
              <a:rPr lang="es-ES" dirty="0"/>
              <a:t>Tiene una alta compatibilidad con los navegadores</a:t>
            </a:r>
          </a:p>
        </p:txBody>
      </p:sp>
      <p:sp>
        <p:nvSpPr>
          <p:cNvPr id="8" name="Rectángulo 7">
            <a:extLst>
              <a:ext uri="{FF2B5EF4-FFF2-40B4-BE49-F238E27FC236}">
                <a16:creationId xmlns:a16="http://schemas.microsoft.com/office/drawing/2014/main" id="{671A52BD-76F1-4204-4376-A6FC5BC48429}"/>
              </a:ext>
            </a:extLst>
          </p:cNvPr>
          <p:cNvSpPr/>
          <p:nvPr/>
        </p:nvSpPr>
        <p:spPr>
          <a:xfrm>
            <a:off x="7249886" y="1436915"/>
            <a:ext cx="2429691" cy="82296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CA51C11-11D7-C253-B7EC-5A7A238A6C34}"/>
              </a:ext>
            </a:extLst>
          </p:cNvPr>
          <p:cNvSpPr/>
          <p:nvPr/>
        </p:nvSpPr>
        <p:spPr>
          <a:xfrm>
            <a:off x="2991394" y="2965269"/>
            <a:ext cx="627017" cy="159960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399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253386" y="721298"/>
            <a:ext cx="4843351"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b="1" dirty="0" err="1">
                <a:solidFill>
                  <a:srgbClr val="FF4F00"/>
                </a:solidFill>
              </a:rPr>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3"/>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b="1" dirty="0" err="1">
                <a:solidFill>
                  <a:srgbClr val="FF4F00"/>
                </a:solidFill>
              </a:rPr>
              <a:t>EventSource</a:t>
            </a:r>
            <a:r>
              <a:rPr lang="es-ES" dirty="0"/>
              <a:t> genera tres eventos:</a:t>
            </a:r>
          </a:p>
          <a:p>
            <a:endParaRPr lang="es-ES" sz="1050" dirty="0"/>
          </a:p>
          <a:p>
            <a:r>
              <a:rPr lang="es-ES" b="1" dirty="0" err="1">
                <a:solidFill>
                  <a:schemeClr val="accent6">
                    <a:lumMod val="50000"/>
                  </a:schemeClr>
                </a:solidFill>
              </a:rPr>
              <a:t>Message</a:t>
            </a:r>
            <a:r>
              <a:rPr lang="es-ES" dirty="0"/>
              <a:t>: un mensaje recibido, disponible como </a:t>
            </a:r>
            <a:r>
              <a:rPr lang="es-ES" dirty="0" err="1"/>
              <a:t>event.data</a:t>
            </a:r>
            <a:r>
              <a:rPr lang="es-ES" dirty="0"/>
              <a:t>.</a:t>
            </a:r>
          </a:p>
          <a:p>
            <a:r>
              <a:rPr lang="es-ES" b="1" dirty="0">
                <a:solidFill>
                  <a:schemeClr val="accent6">
                    <a:lumMod val="50000"/>
                  </a:schemeClr>
                </a:solidFill>
              </a:rPr>
              <a:t>Open</a:t>
            </a:r>
            <a:r>
              <a:rPr lang="es-ES" dirty="0"/>
              <a:t>: la conexión está abierta.</a:t>
            </a:r>
          </a:p>
          <a:p>
            <a:r>
              <a:rPr lang="es-ES" b="1" dirty="0">
                <a:solidFill>
                  <a:schemeClr val="accent6">
                    <a:lumMod val="50000"/>
                  </a:schemeClr>
                </a:solidFill>
              </a:rPr>
              <a:t>Error</a:t>
            </a:r>
            <a:r>
              <a:rPr lang="es-ES" dirty="0"/>
              <a:t>: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b="1" dirty="0">
                <a:solidFill>
                  <a:srgbClr val="C00000"/>
                </a:solidFill>
              </a:rPr>
              <a:t>Para manejar eventos personalizados, debemos usar </a:t>
            </a:r>
            <a:r>
              <a:rPr lang="es-ES" b="1" dirty="0" err="1">
                <a:solidFill>
                  <a:srgbClr val="C00000"/>
                </a:solidFill>
              </a:rPr>
              <a:t>addEventListener</a:t>
            </a:r>
            <a:r>
              <a:rPr lang="es-ES" b="1" dirty="0">
                <a:solidFill>
                  <a:srgbClr val="C00000"/>
                </a:solidFill>
              </a:rPr>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4"/>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5"/>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3"/>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4"/>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5"/>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xmlns="">
          <p:pic>
            <p:nvPicPr>
              <p:cNvPr id="23" name="Entrada de lápiz 22">
                <a:extLst>
                  <a:ext uri="{FF2B5EF4-FFF2-40B4-BE49-F238E27FC236}">
                    <a16:creationId xmlns:a16="http://schemas.microsoft.com/office/drawing/2014/main" id="{044F667A-C18A-9CDF-9FEA-EE51744B3C56}"/>
                  </a:ext>
                </a:extLst>
              </p:cNvPr>
              <p:cNvPicPr/>
              <p:nvPr/>
            </p:nvPicPr>
            <p:blipFill>
              <a:blip r:embed="rId7"/>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4"/>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B8861-C416-8773-893E-92902A49FDDD}"/>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8" name="Imagen 7" descr="Imagen que contiene pájaro, halcón, ave, gente&#10;&#10;Descripción generada automáticamente">
            <a:extLst>
              <a:ext uri="{FF2B5EF4-FFF2-40B4-BE49-F238E27FC236}">
                <a16:creationId xmlns:a16="http://schemas.microsoft.com/office/drawing/2014/main" id="{3465FF8B-827F-664E-9151-897E79D4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76" y="2448362"/>
            <a:ext cx="7346549" cy="2777354"/>
          </a:xfrm>
          <a:prstGeom prst="rect">
            <a:avLst/>
          </a:prstGeom>
        </p:spPr>
      </p:pic>
      <p:sp>
        <p:nvSpPr>
          <p:cNvPr id="9" name="CuadroTexto 8">
            <a:extLst>
              <a:ext uri="{FF2B5EF4-FFF2-40B4-BE49-F238E27FC236}">
                <a16:creationId xmlns:a16="http://schemas.microsoft.com/office/drawing/2014/main" id="{6ED66173-0FBD-EED9-D0A4-AF08F68813C1}"/>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Ejemplo </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8D0A4E6E-B508-11E8-BCD6-CB27DF2C0312}"/>
              </a:ext>
            </a:extLst>
          </p:cNvPr>
          <p:cNvSpPr txBox="1"/>
          <p:nvPr/>
        </p:nvSpPr>
        <p:spPr>
          <a:xfrm>
            <a:off x="518876" y="5237036"/>
            <a:ext cx="9182225" cy="338554"/>
          </a:xfrm>
          <a:prstGeom prst="rect">
            <a:avLst/>
          </a:prstGeom>
          <a:noFill/>
        </p:spPr>
        <p:txBody>
          <a:bodyPr wrap="square">
            <a:spAutoFit/>
          </a:bodyPr>
          <a:lstStyle/>
          <a:p>
            <a:r>
              <a:rPr lang="es-ES" sz="1600" dirty="0"/>
              <a:t>https://es.javascript.info/article/server-sent-events/eventsource/</a:t>
            </a:r>
          </a:p>
        </p:txBody>
      </p:sp>
      <p:sp>
        <p:nvSpPr>
          <p:cNvPr id="12" name="CuadroTexto 11">
            <a:extLst>
              <a:ext uri="{FF2B5EF4-FFF2-40B4-BE49-F238E27FC236}">
                <a16:creationId xmlns:a16="http://schemas.microsoft.com/office/drawing/2014/main" id="{38D8C143-EA4F-0EB8-4B80-1FB749A0951F}"/>
              </a:ext>
            </a:extLst>
          </p:cNvPr>
          <p:cNvSpPr txBox="1"/>
          <p:nvPr/>
        </p:nvSpPr>
        <p:spPr>
          <a:xfrm>
            <a:off x="144655" y="815740"/>
            <a:ext cx="7184571" cy="646331"/>
          </a:xfrm>
          <a:prstGeom prst="rect">
            <a:avLst/>
          </a:prstGeom>
          <a:noFill/>
        </p:spPr>
        <p:txBody>
          <a:bodyPr wrap="square" rtlCol="0">
            <a:spAutoFit/>
          </a:bodyPr>
          <a:lstStyle/>
          <a:p>
            <a:pPr marL="285750" indent="-285750">
              <a:buFont typeface="Arial" panose="020B0604020202020204" pitchFamily="34" charset="0"/>
              <a:buChar char="•"/>
            </a:pPr>
            <a:r>
              <a:rPr lang="es-ES" dirty="0"/>
              <a:t>Adjunto el siguiente proyecto que tenéis disponible en la web que adjunto abajo cuyo código podéis revisar en el siguiente repo del curso:</a:t>
            </a:r>
          </a:p>
        </p:txBody>
      </p:sp>
      <p:sp>
        <p:nvSpPr>
          <p:cNvPr id="14" name="CuadroTexto 13">
            <a:extLst>
              <a:ext uri="{FF2B5EF4-FFF2-40B4-BE49-F238E27FC236}">
                <a16:creationId xmlns:a16="http://schemas.microsoft.com/office/drawing/2014/main" id="{DE9352FE-587A-0FA6-0093-8D4AA9EF0F37}"/>
              </a:ext>
            </a:extLst>
          </p:cNvPr>
          <p:cNvSpPr txBox="1"/>
          <p:nvPr/>
        </p:nvSpPr>
        <p:spPr>
          <a:xfrm>
            <a:off x="1023434" y="1556513"/>
            <a:ext cx="8551640" cy="646331"/>
          </a:xfrm>
          <a:prstGeom prst="rect">
            <a:avLst/>
          </a:prstGeom>
          <a:noFill/>
        </p:spPr>
        <p:txBody>
          <a:bodyPr wrap="square">
            <a:spAutoFit/>
          </a:bodyPr>
          <a:lstStyle/>
          <a:p>
            <a:r>
              <a:rPr lang="es-ES" dirty="0"/>
              <a:t>https://github.com/steestor/Curso_Comunicacion_Tiempo_Real/tree/master/html_node_server_sent_events</a:t>
            </a:r>
          </a:p>
        </p:txBody>
      </p:sp>
      <p:pic>
        <p:nvPicPr>
          <p:cNvPr id="11266" name="Picture 2" descr="GitHub Logos and Usage · GitHub">
            <a:extLst>
              <a:ext uri="{FF2B5EF4-FFF2-40B4-BE49-F238E27FC236}">
                <a16:creationId xmlns:a16="http://schemas.microsoft.com/office/drawing/2014/main" id="{214DDFCF-E6AE-0399-FF62-0542B96C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6" y="1556513"/>
            <a:ext cx="560448" cy="56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3533501"/>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467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1" i="0" dirty="0">
                <a:solidFill>
                  <a:srgbClr val="000000"/>
                </a:solidFill>
                <a:effectLst/>
                <a:latin typeface="Calibri" panose="020F0502020204030204" pitchFamily="34" charset="0"/>
              </a:rPr>
              <a:t>Introducción a la comunicación en tiempo real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1" i="0" dirty="0">
                <a:solidFill>
                  <a:srgbClr val="000000"/>
                </a:solidFill>
                <a:effectLst/>
                <a:latin typeface="Calibri" panose="020F0502020204030204" pitchFamily="34" charset="0"/>
              </a:rPr>
              <a:t>Modelos de comunicación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1" i="0" dirty="0">
                <a:solidFill>
                  <a:srgbClr val="000000"/>
                </a:solidFill>
                <a:effectLst/>
                <a:latin typeface="Calibri" panose="020F0502020204030204" pitchFamily="34" charset="0"/>
              </a:rPr>
              <a:t>Modelado de transmisión de mensajes en aplicaciones cliente/servidor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1" i="0" dirty="0">
                <a:solidFill>
                  <a:srgbClr val="000000"/>
                </a:solidFill>
                <a:effectLst/>
                <a:latin typeface="Calibri" panose="020F0502020204030204" pitchFamily="34" charset="0"/>
              </a:rPr>
              <a:t>Aplicación del framework SignalR como motor de comunicación </a:t>
            </a:r>
            <a:endParaRPr lang="es-ES" sz="1800" b="1" i="0" dirty="0">
              <a:solidFill>
                <a:srgbClr val="00000A"/>
              </a:solidFill>
              <a:effectLst/>
              <a:latin typeface="Calibri" panose="020F0502020204030204" pitchFamily="34" charset="0"/>
            </a:endParaRPr>
          </a:p>
          <a:p>
            <a:pPr algn="just" rtl="0" fontAlgn="base">
              <a:buFont typeface="+mj-lt"/>
              <a:buAutoNum type="arabicPeriod" startAt="5"/>
            </a:pPr>
            <a:r>
              <a:rPr lang="es-ES" sz="1800" b="1" i="0" dirty="0">
                <a:solidFill>
                  <a:srgbClr val="000000"/>
                </a:solidFill>
                <a:effectLst/>
                <a:latin typeface="Calibri" panose="020F0502020204030204" pitchFamily="34" charset="0"/>
              </a:rPr>
              <a:t>Casos de uso </a:t>
            </a:r>
            <a:endParaRPr lang="es-ES" sz="1800" b="1" i="0" dirty="0">
              <a:solidFill>
                <a:srgbClr val="00000A"/>
              </a:solidFill>
              <a:effectLst/>
              <a:latin typeface="Calibri" panose="020F0502020204030204" pitchFamily="34" charset="0"/>
            </a:endParaRPr>
          </a:p>
          <a:p>
            <a:pPr marL="457200" lvl="1" indent="0" algn="just" fontAlgn="base">
              <a:buNone/>
            </a:pPr>
            <a:r>
              <a:rPr lang="es-ES" sz="1400" b="0" i="0" dirty="0">
                <a:solidFill>
                  <a:srgbClr val="000000"/>
                </a:solidFill>
                <a:effectLst/>
                <a:latin typeface="Calibri" panose="020F0502020204030204" pitchFamily="34" charset="0"/>
              </a:rPr>
              <a:t>1.  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4</a:t>
            </a:fld>
            <a:endParaRPr lang="es-ES"/>
          </a:p>
        </p:txBody>
      </p:sp>
    </p:spTree>
    <p:extLst>
      <p:ext uri="{BB962C8B-B14F-4D97-AF65-F5344CB8AC3E}">
        <p14:creationId xmlns:p14="http://schemas.microsoft.com/office/powerpoint/2010/main" val="137283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a:t>
            </a:r>
            <a:r>
              <a:rPr lang="es-ES" b="1" dirty="0"/>
              <a:t>WebSocket</a:t>
            </a:r>
            <a:r>
              <a:rPr lang="es-ES" dirty="0"/>
              <a: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5" name="Rectángulo 4">
            <a:extLst>
              <a:ext uri="{FF2B5EF4-FFF2-40B4-BE49-F238E27FC236}">
                <a16:creationId xmlns:a16="http://schemas.microsoft.com/office/drawing/2014/main" id="{1E758848-1210-D598-14AB-F3CEF788FB98}"/>
              </a:ext>
            </a:extLst>
          </p:cNvPr>
          <p:cNvSpPr/>
          <p:nvPr/>
        </p:nvSpPr>
        <p:spPr>
          <a:xfrm>
            <a:off x="5299166" y="4163772"/>
            <a:ext cx="526868" cy="56498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Tree>
    <p:extLst>
      <p:ext uri="{BB962C8B-B14F-4D97-AF65-F5344CB8AC3E}">
        <p14:creationId xmlns:p14="http://schemas.microsoft.com/office/powerpoint/2010/main" val="24829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351634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marL="180000" lvl="1" algn="just">
              <a:spcBef>
                <a:spcPts val="300"/>
              </a:spcBef>
              <a:spcAft>
                <a:spcPts val="300"/>
              </a:spcAft>
            </a:pPr>
            <a:r>
              <a:rPr lang="es-ES" b="1" dirty="0"/>
              <a:t>Las características que necesitas</a:t>
            </a:r>
            <a:r>
              <a:rPr lang="es-ES" dirty="0"/>
              <a:t>: </a:t>
            </a:r>
          </a:p>
          <a:p>
            <a:pPr marL="180000" lvl="1" algn="just">
              <a:spcBef>
                <a:spcPts val="300"/>
              </a:spcBef>
              <a:spcAft>
                <a:spcPts val="300"/>
              </a:spcAft>
            </a:pPr>
            <a:r>
              <a:rPr lang="es-ES" dirty="0"/>
              <a:t>¿Necesitas un conjunto de características completo, incluyendo eventos, sockets de grupo y de difusión, y soporte para múltiples protocolos? ¿O necesitas una librería sencilla y flexible?</a:t>
            </a:r>
          </a:p>
          <a:p>
            <a:pPr marL="180000" lvl="1" algn="just">
              <a:spcBef>
                <a:spcPts val="300"/>
              </a:spcBef>
              <a:spcAft>
                <a:spcPts val="300"/>
              </a:spcAft>
            </a:pPr>
            <a:r>
              <a:rPr lang="es-ES" b="1" dirty="0"/>
              <a:t>El rendimiento: </a:t>
            </a:r>
          </a:p>
          <a:p>
            <a:pPr marL="180000" lvl="1" algn="just">
              <a:spcBef>
                <a:spcPts val="300"/>
              </a:spcBef>
              <a:spcAft>
                <a:spcPts val="300"/>
              </a:spcAft>
            </a:pPr>
            <a:r>
              <a:rPr lang="es-ES" dirty="0"/>
              <a:t>¿Necesitas una librería que proporcione un alto rendimiento?</a:t>
            </a:r>
          </a:p>
          <a:p>
            <a:pPr marL="180000" lvl="1" algn="just">
              <a:spcBef>
                <a:spcPts val="300"/>
              </a:spcBef>
              <a:spcAft>
                <a:spcPts val="300"/>
              </a:spcAft>
            </a:pPr>
            <a:r>
              <a:rPr lang="es-ES" b="1" dirty="0"/>
              <a:t>La facilidad de uso: </a:t>
            </a:r>
          </a:p>
          <a:p>
            <a:pPr marL="180000" lvl="1" algn="just">
              <a:spcBef>
                <a:spcPts val="300"/>
              </a:spcBef>
              <a:spcAft>
                <a:spcPts val="300"/>
              </a:spcAft>
            </a:pPr>
            <a:r>
              <a:rPr lang="es-ES" dirty="0"/>
              <a:t>¿Quieres una librería que sea fácil de usar?</a:t>
            </a:r>
          </a:p>
          <a:p>
            <a:pPr marL="180000" lvl="1" algn="just">
              <a:spcBef>
                <a:spcPts val="300"/>
              </a:spcBef>
              <a:spcAft>
                <a:spcPts val="300"/>
              </a:spcAft>
            </a:pPr>
            <a:r>
              <a:rPr lang="es-ES" b="1" dirty="0"/>
              <a:t>La compatibilidad: </a:t>
            </a:r>
          </a:p>
          <a:p>
            <a:pPr marL="180000" lvl="1" algn="just">
              <a:spcBef>
                <a:spcPts val="300"/>
              </a:spcBef>
              <a:spcAft>
                <a:spcPts val="3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ocketCluster - Reviews, Pros &amp; Cons | Companies using SocketCluster">
            <a:extLst>
              <a:ext uri="{FF2B5EF4-FFF2-40B4-BE49-F238E27FC236}">
                <a16:creationId xmlns:a16="http://schemas.microsoft.com/office/drawing/2014/main" id="{9A5EC444-562E-DA0E-B66D-750013251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16" y="4505325"/>
            <a:ext cx="1435950" cy="14359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CBBB541-1434-E2AE-0BE4-39478D51FA1A}"/>
              </a:ext>
            </a:extLst>
          </p:cNvPr>
          <p:cNvPicPr>
            <a:picLocks noChangeAspect="1"/>
          </p:cNvPicPr>
          <p:nvPr/>
        </p:nvPicPr>
        <p:blipFill rotWithShape="1">
          <a:blip r:embed="rId5"/>
          <a:srcRect t="725"/>
          <a:stretch/>
        </p:blipFill>
        <p:spPr>
          <a:xfrm>
            <a:off x="2079971" y="4674320"/>
            <a:ext cx="1091293" cy="1097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292" name="Picture 4" descr="Socket.IO - Wikipedia">
            <a:extLst>
              <a:ext uri="{FF2B5EF4-FFF2-40B4-BE49-F238E27FC236}">
                <a16:creationId xmlns:a16="http://schemas.microsoft.com/office/drawing/2014/main" id="{5A150DDF-0A61-751E-8CFC-B17861293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0103" y="4622860"/>
            <a:ext cx="1198737" cy="11987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F7714A7-B2B8-77EE-2438-786417D8786C}"/>
              </a:ext>
            </a:extLst>
          </p:cNvPr>
          <p:cNvSpPr txBox="1"/>
          <p:nvPr/>
        </p:nvSpPr>
        <p:spPr>
          <a:xfrm>
            <a:off x="425116" y="5772279"/>
            <a:ext cx="1435950" cy="307777"/>
          </a:xfrm>
          <a:prstGeom prst="rect">
            <a:avLst/>
          </a:prstGeom>
          <a:noFill/>
        </p:spPr>
        <p:txBody>
          <a:bodyPr wrap="square" rtlCol="0">
            <a:spAutoFit/>
          </a:bodyPr>
          <a:lstStyle/>
          <a:p>
            <a:pPr algn="ctr"/>
            <a:r>
              <a:rPr lang="es-ES" sz="1400" dirty="0" err="1"/>
              <a:t>SocketCluster</a:t>
            </a:r>
            <a:endParaRPr lang="es-ES" dirty="0"/>
          </a:p>
        </p:txBody>
      </p:sp>
      <p:sp>
        <p:nvSpPr>
          <p:cNvPr id="7" name="CuadroTexto 6">
            <a:extLst>
              <a:ext uri="{FF2B5EF4-FFF2-40B4-BE49-F238E27FC236}">
                <a16:creationId xmlns:a16="http://schemas.microsoft.com/office/drawing/2014/main" id="{43996EA0-DC36-961D-4F21-08DDA6D52508}"/>
              </a:ext>
            </a:extLst>
          </p:cNvPr>
          <p:cNvSpPr txBox="1"/>
          <p:nvPr/>
        </p:nvSpPr>
        <p:spPr>
          <a:xfrm>
            <a:off x="2079971" y="5772279"/>
            <a:ext cx="1091293" cy="307777"/>
          </a:xfrm>
          <a:prstGeom prst="rect">
            <a:avLst/>
          </a:prstGeom>
          <a:noFill/>
        </p:spPr>
        <p:txBody>
          <a:bodyPr wrap="square" rtlCol="0">
            <a:spAutoFit/>
          </a:bodyPr>
          <a:lstStyle/>
          <a:p>
            <a:pPr algn="ctr"/>
            <a:r>
              <a:rPr lang="es-ES" sz="1400" dirty="0" err="1"/>
              <a:t>ws</a:t>
            </a:r>
            <a:endParaRPr lang="es-ES" dirty="0"/>
          </a:p>
        </p:txBody>
      </p:sp>
      <p:sp>
        <p:nvSpPr>
          <p:cNvPr id="8" name="CuadroTexto 7">
            <a:extLst>
              <a:ext uri="{FF2B5EF4-FFF2-40B4-BE49-F238E27FC236}">
                <a16:creationId xmlns:a16="http://schemas.microsoft.com/office/drawing/2014/main" id="{D540DB61-7304-D409-0D08-479A66874E16}"/>
              </a:ext>
            </a:extLst>
          </p:cNvPr>
          <p:cNvSpPr txBox="1"/>
          <p:nvPr/>
        </p:nvSpPr>
        <p:spPr>
          <a:xfrm>
            <a:off x="3533824" y="5770790"/>
            <a:ext cx="1091293" cy="307777"/>
          </a:xfrm>
          <a:prstGeom prst="rect">
            <a:avLst/>
          </a:prstGeom>
          <a:noFill/>
        </p:spPr>
        <p:txBody>
          <a:bodyPr wrap="square" rtlCol="0">
            <a:spAutoFit/>
          </a:bodyPr>
          <a:lstStyle/>
          <a:p>
            <a:pPr algn="ctr"/>
            <a:r>
              <a:rPr lang="es-ES" sz="1400" dirty="0"/>
              <a:t>Socket.io</a:t>
            </a:r>
            <a:endParaRPr lang="es-ES" dirty="0"/>
          </a:p>
        </p:txBody>
      </p:sp>
    </p:spTree>
    <p:extLst>
      <p:ext uri="{BB962C8B-B14F-4D97-AF65-F5344CB8AC3E}">
        <p14:creationId xmlns:p14="http://schemas.microsoft.com/office/powerpoint/2010/main" val="120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3970318"/>
          </a:xfrm>
          <a:prstGeom prst="rect">
            <a:avLst/>
          </a:prstGeom>
          <a:noFill/>
        </p:spPr>
        <p:txBody>
          <a:bodyPr wrap="square">
            <a:spAutoFit/>
          </a:bodyPr>
          <a:lstStyle/>
          <a:p>
            <a:r>
              <a:rPr lang="es-ES" dirty="0"/>
              <a:t>Nombre proyecto</a:t>
            </a:r>
            <a:r>
              <a:rPr lang="es-ES" b="1" dirty="0"/>
              <a:t>: </a:t>
            </a:r>
            <a:r>
              <a:rPr lang="es-ES" b="1" dirty="0" err="1"/>
              <a:t>vue_websocket</a:t>
            </a:r>
            <a:endParaRPr lang="es-ES" b="1" dirty="0"/>
          </a:p>
          <a:p>
            <a:r>
              <a:rPr lang="es-ES" dirty="0" err="1"/>
              <a:t>FrontEnd</a:t>
            </a:r>
            <a:r>
              <a:rPr lang="es-ES" dirty="0"/>
              <a:t>: </a:t>
            </a:r>
            <a:r>
              <a:rPr lang="es-ES" b="1" dirty="0"/>
              <a:t>Vue 3</a:t>
            </a:r>
          </a:p>
          <a:p>
            <a:r>
              <a:rPr lang="es-ES" dirty="0" err="1"/>
              <a:t>BackEnd</a:t>
            </a:r>
            <a:r>
              <a:rPr lang="es-ES" dirty="0"/>
              <a:t>: </a:t>
            </a:r>
            <a:r>
              <a:rPr lang="es-ES" b="1" dirty="0"/>
              <a:t>Express</a:t>
            </a:r>
          </a:p>
          <a:p>
            <a:r>
              <a:rPr lang="es-ES" b="1" dirty="0"/>
              <a:t>	</a:t>
            </a:r>
            <a:r>
              <a:rPr lang="es-ES" dirty="0"/>
              <a:t>Librería de </a:t>
            </a:r>
            <a:r>
              <a:rPr lang="es-ES" dirty="0" err="1"/>
              <a:t>Websockets</a:t>
            </a:r>
            <a:r>
              <a:rPr lang="es-ES" dirty="0"/>
              <a:t>: </a:t>
            </a:r>
            <a:r>
              <a:rPr lang="es-ES" b="1" dirty="0"/>
              <a:t>“</a:t>
            </a:r>
            <a:r>
              <a:rPr lang="es-ES" b="1" dirty="0" err="1"/>
              <a:t>ws</a:t>
            </a:r>
            <a:r>
              <a:rPr lang="es-ES" b="1" dirty="0"/>
              <a:t>”</a:t>
            </a:r>
          </a:p>
          <a:p>
            <a:endParaRPr lang="es-ES" b="1" dirty="0"/>
          </a:p>
          <a:p>
            <a:r>
              <a:rPr lang="es-ES" b="1" dirty="0"/>
              <a:t>Ruta</a:t>
            </a:r>
            <a:r>
              <a:rPr lang="es-ES" dirty="0"/>
              <a:t>: …\Curso_Comunicación_Tiempo_Real\vue_websocket</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 …</a:t>
            </a:r>
            <a:r>
              <a:rPr lang="es-ES" dirty="0"/>
              <a:t>\Curso_Comunicación_Tiempo_Real\vue_websocket\server</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a:t>
            </a:r>
          </a:p>
          <a:p>
            <a:r>
              <a:rPr lang="es-ES" dirty="0"/>
              <a:t>https://github.com/steestor/Curso_Comunicacion_Tiempo_Real/tree/master/vue_websocket</a:t>
            </a:r>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3" name="Imagen 2">
            <a:extLst>
              <a:ext uri="{FF2B5EF4-FFF2-40B4-BE49-F238E27FC236}">
                <a16:creationId xmlns:a16="http://schemas.microsoft.com/office/drawing/2014/main" id="{092DB67C-ABE5-F292-64C6-2D71476EC427}"/>
              </a:ext>
            </a:extLst>
          </p:cNvPr>
          <p:cNvPicPr>
            <a:picLocks noChangeAspect="1"/>
          </p:cNvPicPr>
          <p:nvPr/>
        </p:nvPicPr>
        <p:blipFill>
          <a:blip r:embed="rId3"/>
          <a:stretch>
            <a:fillRect/>
          </a:stretch>
        </p:blipFill>
        <p:spPr>
          <a:xfrm>
            <a:off x="309963" y="1436986"/>
            <a:ext cx="2352884" cy="3968459"/>
          </a:xfrm>
          <a:prstGeom prst="rect">
            <a:avLst/>
          </a:prstGeom>
        </p:spPr>
      </p:pic>
    </p:spTree>
    <p:extLst>
      <p:ext uri="{BB962C8B-B14F-4D97-AF65-F5344CB8AC3E}">
        <p14:creationId xmlns:p14="http://schemas.microsoft.com/office/powerpoint/2010/main" val="48351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spTree>
    <p:extLst>
      <p:ext uri="{BB962C8B-B14F-4D97-AF65-F5344CB8AC3E}">
        <p14:creationId xmlns:p14="http://schemas.microsoft.com/office/powerpoint/2010/main" val="2003954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998F60-17AA-231C-6573-B04378B437FA}"/>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572FEADE-65D2-B7D0-AC7B-D003B307D6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1423589D-1435-6F55-3026-35F5BD07CC8F}"/>
              </a:ext>
            </a:extLst>
          </p:cNvPr>
          <p:cNvPicPr>
            <a:picLocks noChangeAspect="1"/>
          </p:cNvPicPr>
          <p:nvPr/>
        </p:nvPicPr>
        <p:blipFill>
          <a:blip r:embed="rId3"/>
          <a:stretch>
            <a:fillRect/>
          </a:stretch>
        </p:blipFill>
        <p:spPr>
          <a:xfrm>
            <a:off x="585320" y="1033211"/>
            <a:ext cx="8735360" cy="5182096"/>
          </a:xfrm>
          <a:prstGeom prst="rect">
            <a:avLst/>
          </a:prstGeom>
        </p:spPr>
      </p:pic>
      <p:sp>
        <p:nvSpPr>
          <p:cNvPr id="8" name="Rectángulo 7">
            <a:extLst>
              <a:ext uri="{FF2B5EF4-FFF2-40B4-BE49-F238E27FC236}">
                <a16:creationId xmlns:a16="http://schemas.microsoft.com/office/drawing/2014/main" id="{481EFF23-AA5C-BA97-7044-539497F757C0}"/>
              </a:ext>
            </a:extLst>
          </p:cNvPr>
          <p:cNvSpPr/>
          <p:nvPr/>
        </p:nvSpPr>
        <p:spPr>
          <a:xfrm>
            <a:off x="7419974" y="1033211"/>
            <a:ext cx="1900705" cy="1347536"/>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729DA82-78EA-10BC-721B-C6BED4A7AD43}"/>
              </a:ext>
            </a:extLst>
          </p:cNvPr>
          <p:cNvSpPr/>
          <p:nvPr/>
        </p:nvSpPr>
        <p:spPr>
          <a:xfrm>
            <a:off x="397042" y="1564105"/>
            <a:ext cx="1732547" cy="8166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1988BE64-AE74-4DBC-3C5F-CD23734ABEBD}"/>
              </a:ext>
            </a:extLst>
          </p:cNvPr>
          <p:cNvSpPr/>
          <p:nvPr/>
        </p:nvSpPr>
        <p:spPr>
          <a:xfrm>
            <a:off x="397042" y="2895598"/>
            <a:ext cx="1732547" cy="93044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F63E1C0-D120-F3D3-11DF-FB9C1CDFCF33}"/>
              </a:ext>
            </a:extLst>
          </p:cNvPr>
          <p:cNvSpPr/>
          <p:nvPr/>
        </p:nvSpPr>
        <p:spPr>
          <a:xfrm>
            <a:off x="6507101" y="4870110"/>
            <a:ext cx="3001857" cy="14862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363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Introducción a la comunicación en tiempo real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767280"/>
            <a:ext cx="8427135" cy="1631216"/>
          </a:xfrm>
          <a:prstGeom prst="rect">
            <a:avLst/>
          </a:prstGeom>
          <a:noFill/>
        </p:spPr>
        <p:txBody>
          <a:bodyPr wrap="square" rtlCol="0">
            <a:spAutoFit/>
          </a:bodyPr>
          <a:lstStyle/>
          <a:p>
            <a:pPr algn="ctr"/>
            <a:r>
              <a:rPr lang="en-US" sz="2000" b="1" dirty="0"/>
              <a:t>1. </a:t>
            </a:r>
            <a:r>
              <a:rPr lang="en-US" sz="2000" b="1" dirty="0" err="1"/>
              <a:t>Definición</a:t>
            </a:r>
            <a:r>
              <a:rPr lang="en-US" sz="2000" b="1" dirty="0"/>
              <a:t> y </a:t>
            </a:r>
            <a:r>
              <a:rPr lang="en-US" sz="2000" b="1" dirty="0" err="1"/>
              <a:t>contexto</a:t>
            </a:r>
            <a:endParaRPr lang="en-US" sz="2000" b="1" dirty="0"/>
          </a:p>
          <a:p>
            <a:pPr algn="ctr"/>
            <a:r>
              <a:rPr lang="en-US" sz="2000" b="1" dirty="0"/>
              <a:t>2. </a:t>
            </a:r>
            <a:r>
              <a:rPr lang="en-US" sz="2000" b="1" dirty="0" err="1"/>
              <a:t>Ventajas</a:t>
            </a:r>
            <a:r>
              <a:rPr lang="en-US" sz="2000" b="1" dirty="0"/>
              <a:t> y </a:t>
            </a:r>
            <a:r>
              <a:rPr lang="en-US" sz="2000" b="1" dirty="0" err="1"/>
              <a:t>desventajas</a:t>
            </a:r>
            <a:endParaRPr lang="en-US" sz="2000" b="1" dirty="0"/>
          </a:p>
          <a:p>
            <a:pPr algn="ctr"/>
            <a:r>
              <a:rPr lang="en-US" sz="2000" b="1" dirty="0"/>
              <a:t>3. </a:t>
            </a:r>
            <a:r>
              <a:rPr lang="en-US" sz="2000" b="1" dirty="0" err="1"/>
              <a:t>Ejemplos</a:t>
            </a:r>
            <a:r>
              <a:rPr lang="en-US" sz="2000" b="1" dirty="0"/>
              <a:t> de </a:t>
            </a:r>
            <a:r>
              <a:rPr lang="en-US" sz="2000" b="1" dirty="0" err="1"/>
              <a:t>aplicaciones</a:t>
            </a:r>
            <a:r>
              <a:rPr lang="en-US" sz="2000" b="1" dirty="0"/>
              <a:t> que se </a:t>
            </a:r>
            <a:r>
              <a:rPr lang="en-US" sz="2000" b="1" dirty="0" err="1"/>
              <a:t>benefician</a:t>
            </a:r>
            <a:r>
              <a:rPr lang="en-US" sz="2000" b="1" dirty="0"/>
              <a:t> de la </a:t>
            </a:r>
            <a:r>
              <a:rPr lang="en-US" sz="2000" b="1" dirty="0" err="1"/>
              <a:t>comunicación</a:t>
            </a:r>
            <a:r>
              <a:rPr lang="en-US" sz="2000" b="1" dirty="0"/>
              <a:t> </a:t>
            </a:r>
            <a:r>
              <a:rPr lang="en-US" sz="2000" b="1" dirty="0" err="1"/>
              <a:t>en</a:t>
            </a:r>
            <a:r>
              <a:rPr lang="en-US" sz="2000" b="1" dirty="0"/>
              <a:t> </a:t>
            </a:r>
            <a:r>
              <a:rPr lang="en-US" sz="2000" b="1" dirty="0" err="1"/>
              <a:t>tiempo</a:t>
            </a:r>
            <a:r>
              <a:rPr lang="en-US" sz="2000" b="1" dirty="0"/>
              <a:t> real</a:t>
            </a:r>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3790841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502890-6C3B-24BE-C751-D653916521C3}"/>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0D422A49-E8DB-79DF-9762-0051D9E700D9}"/>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7CC2E464-1D20-791F-F26D-D86F5D9F5755}"/>
              </a:ext>
            </a:extLst>
          </p:cNvPr>
          <p:cNvPicPr>
            <a:picLocks noChangeAspect="1"/>
          </p:cNvPicPr>
          <p:nvPr/>
        </p:nvPicPr>
        <p:blipFill>
          <a:blip r:embed="rId3"/>
          <a:stretch>
            <a:fillRect/>
          </a:stretch>
        </p:blipFill>
        <p:spPr>
          <a:xfrm>
            <a:off x="474494" y="1262814"/>
            <a:ext cx="4048125" cy="4019550"/>
          </a:xfrm>
          <a:prstGeom prst="rect">
            <a:avLst/>
          </a:prstGeom>
        </p:spPr>
      </p:pic>
      <p:pic>
        <p:nvPicPr>
          <p:cNvPr id="11" name="Imagen 10">
            <a:extLst>
              <a:ext uri="{FF2B5EF4-FFF2-40B4-BE49-F238E27FC236}">
                <a16:creationId xmlns:a16="http://schemas.microsoft.com/office/drawing/2014/main" id="{89B1D029-CB16-B62C-E381-C7995692E497}"/>
              </a:ext>
            </a:extLst>
          </p:cNvPr>
          <p:cNvPicPr>
            <a:picLocks noChangeAspect="1"/>
          </p:cNvPicPr>
          <p:nvPr/>
        </p:nvPicPr>
        <p:blipFill>
          <a:blip r:embed="rId4"/>
          <a:stretch>
            <a:fillRect/>
          </a:stretch>
        </p:blipFill>
        <p:spPr>
          <a:xfrm>
            <a:off x="4693568" y="1262814"/>
            <a:ext cx="4200525" cy="285750"/>
          </a:xfrm>
          <a:prstGeom prst="rect">
            <a:avLst/>
          </a:prstGeom>
        </p:spPr>
      </p:pic>
      <p:pic>
        <p:nvPicPr>
          <p:cNvPr id="13" name="Imagen 12">
            <a:extLst>
              <a:ext uri="{FF2B5EF4-FFF2-40B4-BE49-F238E27FC236}">
                <a16:creationId xmlns:a16="http://schemas.microsoft.com/office/drawing/2014/main" id="{4519498E-BE97-2459-847C-E77693CD2632}"/>
              </a:ext>
            </a:extLst>
          </p:cNvPr>
          <p:cNvPicPr>
            <a:picLocks noChangeAspect="1"/>
          </p:cNvPicPr>
          <p:nvPr/>
        </p:nvPicPr>
        <p:blipFill>
          <a:blip r:embed="rId5"/>
          <a:stretch>
            <a:fillRect/>
          </a:stretch>
        </p:blipFill>
        <p:spPr>
          <a:xfrm>
            <a:off x="4693568" y="2150239"/>
            <a:ext cx="3238500" cy="1600200"/>
          </a:xfrm>
          <a:prstGeom prst="rect">
            <a:avLst/>
          </a:prstGeom>
        </p:spPr>
      </p:pic>
      <p:pic>
        <p:nvPicPr>
          <p:cNvPr id="15" name="Imagen 14">
            <a:extLst>
              <a:ext uri="{FF2B5EF4-FFF2-40B4-BE49-F238E27FC236}">
                <a16:creationId xmlns:a16="http://schemas.microsoft.com/office/drawing/2014/main" id="{9FA8EB3B-6A30-04B5-05C5-288954040C0E}"/>
              </a:ext>
            </a:extLst>
          </p:cNvPr>
          <p:cNvPicPr>
            <a:picLocks noChangeAspect="1"/>
          </p:cNvPicPr>
          <p:nvPr/>
        </p:nvPicPr>
        <p:blipFill>
          <a:blip r:embed="rId6"/>
          <a:stretch>
            <a:fillRect/>
          </a:stretch>
        </p:blipFill>
        <p:spPr>
          <a:xfrm>
            <a:off x="4693568" y="4320339"/>
            <a:ext cx="4076700" cy="962025"/>
          </a:xfrm>
          <a:prstGeom prst="rect">
            <a:avLst/>
          </a:prstGeom>
        </p:spPr>
      </p:pic>
      <p:sp>
        <p:nvSpPr>
          <p:cNvPr id="16" name="CuadroTexto 15">
            <a:extLst>
              <a:ext uri="{FF2B5EF4-FFF2-40B4-BE49-F238E27FC236}">
                <a16:creationId xmlns:a16="http://schemas.microsoft.com/office/drawing/2014/main" id="{F6E49E37-906C-9906-9C0B-6377DBED1813}"/>
              </a:ext>
            </a:extLst>
          </p:cNvPr>
          <p:cNvSpPr txBox="1"/>
          <p:nvPr/>
        </p:nvSpPr>
        <p:spPr>
          <a:xfrm>
            <a:off x="354178" y="875752"/>
            <a:ext cx="3327485" cy="369332"/>
          </a:xfrm>
          <a:prstGeom prst="rect">
            <a:avLst/>
          </a:prstGeom>
          <a:noFill/>
        </p:spPr>
        <p:txBody>
          <a:bodyPr wrap="square" rtlCol="0">
            <a:spAutoFit/>
          </a:bodyPr>
          <a:lstStyle/>
          <a:p>
            <a:r>
              <a:rPr lang="es-ES" b="1" dirty="0" err="1"/>
              <a:t>WebSocketService</a:t>
            </a:r>
            <a:endParaRPr lang="es-ES" b="1" dirty="0"/>
          </a:p>
        </p:txBody>
      </p:sp>
      <p:sp>
        <p:nvSpPr>
          <p:cNvPr id="17" name="CuadroTexto 16">
            <a:extLst>
              <a:ext uri="{FF2B5EF4-FFF2-40B4-BE49-F238E27FC236}">
                <a16:creationId xmlns:a16="http://schemas.microsoft.com/office/drawing/2014/main" id="{E07C2266-3E69-1477-E296-D5B024CB5690}"/>
              </a:ext>
            </a:extLst>
          </p:cNvPr>
          <p:cNvSpPr txBox="1"/>
          <p:nvPr/>
        </p:nvSpPr>
        <p:spPr>
          <a:xfrm>
            <a:off x="4604583" y="925517"/>
            <a:ext cx="3327485" cy="369332"/>
          </a:xfrm>
          <a:prstGeom prst="rect">
            <a:avLst/>
          </a:prstGeom>
          <a:noFill/>
        </p:spPr>
        <p:txBody>
          <a:bodyPr wrap="square" rtlCol="0">
            <a:spAutoFit/>
          </a:bodyPr>
          <a:lstStyle/>
          <a:p>
            <a:r>
              <a:rPr lang="es-ES" b="1" dirty="0"/>
              <a:t>Inyección del </a:t>
            </a:r>
            <a:r>
              <a:rPr lang="es-ES" b="1" dirty="0" err="1"/>
              <a:t>service</a:t>
            </a:r>
            <a:r>
              <a:rPr lang="es-ES" b="1" dirty="0"/>
              <a:t> en la clase</a:t>
            </a:r>
          </a:p>
        </p:txBody>
      </p:sp>
      <p:sp>
        <p:nvSpPr>
          <p:cNvPr id="18" name="CuadroTexto 17">
            <a:extLst>
              <a:ext uri="{FF2B5EF4-FFF2-40B4-BE49-F238E27FC236}">
                <a16:creationId xmlns:a16="http://schemas.microsoft.com/office/drawing/2014/main" id="{1B7AA9CF-A66D-45B8-C6BA-49CBD8992BE9}"/>
              </a:ext>
            </a:extLst>
          </p:cNvPr>
          <p:cNvSpPr txBox="1"/>
          <p:nvPr/>
        </p:nvSpPr>
        <p:spPr>
          <a:xfrm>
            <a:off x="4693568" y="1776385"/>
            <a:ext cx="3884948" cy="369332"/>
          </a:xfrm>
          <a:prstGeom prst="rect">
            <a:avLst/>
          </a:prstGeom>
          <a:noFill/>
        </p:spPr>
        <p:txBody>
          <a:bodyPr wrap="square" rtlCol="0">
            <a:spAutoFit/>
          </a:bodyPr>
          <a:lstStyle/>
          <a:p>
            <a:r>
              <a:rPr lang="es-ES" b="1" dirty="0"/>
              <a:t>Enviar un mensaje concreto al back</a:t>
            </a:r>
          </a:p>
        </p:txBody>
      </p:sp>
      <p:sp>
        <p:nvSpPr>
          <p:cNvPr id="19" name="CuadroTexto 18">
            <a:extLst>
              <a:ext uri="{FF2B5EF4-FFF2-40B4-BE49-F238E27FC236}">
                <a16:creationId xmlns:a16="http://schemas.microsoft.com/office/drawing/2014/main" id="{7577D3DF-9A55-9B9C-D8C9-074A59CA6FDA}"/>
              </a:ext>
            </a:extLst>
          </p:cNvPr>
          <p:cNvSpPr txBox="1"/>
          <p:nvPr/>
        </p:nvSpPr>
        <p:spPr>
          <a:xfrm>
            <a:off x="4604583" y="3951007"/>
            <a:ext cx="5212432" cy="369332"/>
          </a:xfrm>
          <a:prstGeom prst="rect">
            <a:avLst/>
          </a:prstGeom>
          <a:noFill/>
        </p:spPr>
        <p:txBody>
          <a:bodyPr wrap="square" rtlCol="0">
            <a:spAutoFit/>
          </a:bodyPr>
          <a:lstStyle/>
          <a:p>
            <a:r>
              <a:rPr lang="es-ES" b="1" dirty="0"/>
              <a:t>Escuchar la respuesta del back sobre algún mensaje</a:t>
            </a:r>
          </a:p>
        </p:txBody>
      </p:sp>
    </p:spTree>
    <p:extLst>
      <p:ext uri="{BB962C8B-B14F-4D97-AF65-F5344CB8AC3E}">
        <p14:creationId xmlns:p14="http://schemas.microsoft.com/office/powerpoint/2010/main" val="4166651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57400" y="2965633"/>
            <a:ext cx="464719"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0" name="Imagen 9">
            <a:extLst>
              <a:ext uri="{FF2B5EF4-FFF2-40B4-BE49-F238E27FC236}">
                <a16:creationId xmlns:a16="http://schemas.microsoft.com/office/drawing/2014/main" id="{1BDDF8A4-6D6C-BA49-742E-CE71249E67F0}"/>
              </a:ext>
            </a:extLst>
          </p:cNvPr>
          <p:cNvPicPr>
            <a:picLocks noChangeAspect="1"/>
          </p:cNvPicPr>
          <p:nvPr/>
        </p:nvPicPr>
        <p:blipFill>
          <a:blip r:embed="rId4"/>
          <a:stretch>
            <a:fillRect/>
          </a:stretch>
        </p:blipFill>
        <p:spPr>
          <a:xfrm>
            <a:off x="2522119" y="1250908"/>
            <a:ext cx="7077075" cy="790575"/>
          </a:xfrm>
          <a:prstGeom prst="rect">
            <a:avLst/>
          </a:prstGeom>
        </p:spPr>
      </p:pic>
      <p:pic>
        <p:nvPicPr>
          <p:cNvPr id="12" name="Imagen 11">
            <a:extLst>
              <a:ext uri="{FF2B5EF4-FFF2-40B4-BE49-F238E27FC236}">
                <a16:creationId xmlns:a16="http://schemas.microsoft.com/office/drawing/2014/main" id="{B16B3BC8-2E62-C970-8880-EB7B2D749407}"/>
              </a:ext>
            </a:extLst>
          </p:cNvPr>
          <p:cNvPicPr>
            <a:picLocks noChangeAspect="1"/>
          </p:cNvPicPr>
          <p:nvPr/>
        </p:nvPicPr>
        <p:blipFill>
          <a:blip r:embed="rId5"/>
          <a:stretch>
            <a:fillRect/>
          </a:stretch>
        </p:blipFill>
        <p:spPr>
          <a:xfrm>
            <a:off x="2522118" y="2697640"/>
            <a:ext cx="5057775" cy="3524250"/>
          </a:xfrm>
          <a:prstGeom prst="rect">
            <a:avLst/>
          </a:prstGeom>
        </p:spPr>
      </p:pic>
      <p:sp>
        <p:nvSpPr>
          <p:cNvPr id="13" name="CuadroTexto 12">
            <a:extLst>
              <a:ext uri="{FF2B5EF4-FFF2-40B4-BE49-F238E27FC236}">
                <a16:creationId xmlns:a16="http://schemas.microsoft.com/office/drawing/2014/main" id="{B1907E68-09ED-DD00-82E1-61189574B17C}"/>
              </a:ext>
            </a:extLst>
          </p:cNvPr>
          <p:cNvSpPr txBox="1"/>
          <p:nvPr/>
        </p:nvSpPr>
        <p:spPr>
          <a:xfrm>
            <a:off x="2522119" y="896958"/>
            <a:ext cx="7077075" cy="338554"/>
          </a:xfrm>
          <a:prstGeom prst="rect">
            <a:avLst/>
          </a:prstGeom>
          <a:noFill/>
        </p:spPr>
        <p:txBody>
          <a:bodyPr wrap="square" rtlCol="0">
            <a:spAutoFit/>
          </a:bodyPr>
          <a:lstStyle/>
          <a:p>
            <a:r>
              <a:rPr lang="es-ES" sz="1600" b="1" dirty="0"/>
              <a:t>FRONT: Enviar al back los datos de qué puja se ha modificado </a:t>
            </a:r>
          </a:p>
        </p:txBody>
      </p:sp>
      <p:sp>
        <p:nvSpPr>
          <p:cNvPr id="16" name="CuadroTexto 15">
            <a:extLst>
              <a:ext uri="{FF2B5EF4-FFF2-40B4-BE49-F238E27FC236}">
                <a16:creationId xmlns:a16="http://schemas.microsoft.com/office/drawing/2014/main" id="{3D169C13-40BD-F6E3-5492-388BBE942843}"/>
              </a:ext>
            </a:extLst>
          </p:cNvPr>
          <p:cNvSpPr txBox="1"/>
          <p:nvPr/>
        </p:nvSpPr>
        <p:spPr>
          <a:xfrm>
            <a:off x="2522118" y="2112865"/>
            <a:ext cx="7077075" cy="584775"/>
          </a:xfrm>
          <a:prstGeom prst="rect">
            <a:avLst/>
          </a:prstGeom>
          <a:noFill/>
        </p:spPr>
        <p:txBody>
          <a:bodyPr wrap="square" rtlCol="0">
            <a:spAutoFit/>
          </a:bodyPr>
          <a:lstStyle/>
          <a:p>
            <a:r>
              <a:rPr lang="es-ES" sz="1600" b="1" dirty="0"/>
              <a:t>BACK: Filtramos qué evento ha entrado y a partir de ahí ejecutamos el método pertinente</a:t>
            </a:r>
          </a:p>
        </p:txBody>
      </p:sp>
    </p:spTree>
    <p:extLst>
      <p:ext uri="{BB962C8B-B14F-4D97-AF65-F5344CB8AC3E}">
        <p14:creationId xmlns:p14="http://schemas.microsoft.com/office/powerpoint/2010/main" val="27942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60812" y="2965633"/>
            <a:ext cx="461307"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C3FD4787-A85F-1249-7FB0-FB17A674D00D}"/>
              </a:ext>
            </a:extLst>
          </p:cNvPr>
          <p:cNvPicPr>
            <a:picLocks noChangeAspect="1"/>
          </p:cNvPicPr>
          <p:nvPr/>
        </p:nvPicPr>
        <p:blipFill>
          <a:blip r:embed="rId4"/>
          <a:stretch>
            <a:fillRect/>
          </a:stretch>
        </p:blipFill>
        <p:spPr>
          <a:xfrm>
            <a:off x="2588794" y="2248445"/>
            <a:ext cx="7010400" cy="1933575"/>
          </a:xfrm>
          <a:prstGeom prst="rect">
            <a:avLst/>
          </a:prstGeom>
        </p:spPr>
      </p:pic>
      <p:pic>
        <p:nvPicPr>
          <p:cNvPr id="9" name="Imagen 8">
            <a:extLst>
              <a:ext uri="{FF2B5EF4-FFF2-40B4-BE49-F238E27FC236}">
                <a16:creationId xmlns:a16="http://schemas.microsoft.com/office/drawing/2014/main" id="{F24B0BC7-8FE7-13F3-1495-86C8957CCB7C}"/>
              </a:ext>
            </a:extLst>
          </p:cNvPr>
          <p:cNvPicPr>
            <a:picLocks noChangeAspect="1"/>
          </p:cNvPicPr>
          <p:nvPr/>
        </p:nvPicPr>
        <p:blipFill>
          <a:blip r:embed="rId5"/>
          <a:stretch>
            <a:fillRect/>
          </a:stretch>
        </p:blipFill>
        <p:spPr>
          <a:xfrm>
            <a:off x="2588794" y="4846883"/>
            <a:ext cx="3438525" cy="1143000"/>
          </a:xfrm>
          <a:prstGeom prst="rect">
            <a:avLst/>
          </a:prstGeom>
        </p:spPr>
      </p:pic>
      <p:sp>
        <p:nvSpPr>
          <p:cNvPr id="11" name="CuadroTexto 10">
            <a:extLst>
              <a:ext uri="{FF2B5EF4-FFF2-40B4-BE49-F238E27FC236}">
                <a16:creationId xmlns:a16="http://schemas.microsoft.com/office/drawing/2014/main" id="{24BAAC55-5075-BA36-BEB4-8D92C5EACC65}"/>
              </a:ext>
            </a:extLst>
          </p:cNvPr>
          <p:cNvSpPr txBox="1"/>
          <p:nvPr/>
        </p:nvSpPr>
        <p:spPr>
          <a:xfrm>
            <a:off x="2588794" y="1105471"/>
            <a:ext cx="7010400" cy="1077218"/>
          </a:xfrm>
          <a:prstGeom prst="rect">
            <a:avLst/>
          </a:prstGeom>
          <a:noFill/>
        </p:spPr>
        <p:txBody>
          <a:bodyPr wrap="square" rtlCol="0">
            <a:spAutoFit/>
          </a:bodyPr>
          <a:lstStyle/>
          <a:p>
            <a:pPr algn="just"/>
            <a:r>
              <a:rPr lang="es-ES" sz="1600" b="1" dirty="0"/>
              <a:t>BACK: desde el método de modificar la puja modificaremos nuestro fichero de datos que actúa como nuestra BD y con </a:t>
            </a:r>
            <a:r>
              <a:rPr lang="es-ES" sz="1600" b="1" dirty="0" err="1">
                <a:solidFill>
                  <a:srgbClr val="FF8209"/>
                </a:solidFill>
              </a:rPr>
              <a:t>webcoketServer.clients</a:t>
            </a:r>
            <a:r>
              <a:rPr lang="es-ES" sz="1600" b="1" dirty="0">
                <a:solidFill>
                  <a:srgbClr val="FF8209"/>
                </a:solidFill>
              </a:rPr>
              <a:t> </a:t>
            </a:r>
            <a:r>
              <a:rPr lang="es-ES" sz="1600" b="1" dirty="0"/>
              <a:t>notificaremos a todos los clientes que se han modificado los datos y estos deben actualizarse a nivel visual.</a:t>
            </a:r>
          </a:p>
        </p:txBody>
      </p:sp>
      <p:sp>
        <p:nvSpPr>
          <p:cNvPr id="13" name="CuadroTexto 12">
            <a:extLst>
              <a:ext uri="{FF2B5EF4-FFF2-40B4-BE49-F238E27FC236}">
                <a16:creationId xmlns:a16="http://schemas.microsoft.com/office/drawing/2014/main" id="{05E0F846-964B-479F-5FE0-46BA6A1C24BD}"/>
              </a:ext>
            </a:extLst>
          </p:cNvPr>
          <p:cNvSpPr txBox="1"/>
          <p:nvPr/>
        </p:nvSpPr>
        <p:spPr>
          <a:xfrm>
            <a:off x="2588794" y="4182020"/>
            <a:ext cx="7010400" cy="584775"/>
          </a:xfrm>
          <a:prstGeom prst="rect">
            <a:avLst/>
          </a:prstGeom>
          <a:noFill/>
        </p:spPr>
        <p:txBody>
          <a:bodyPr wrap="square" rtlCol="0">
            <a:spAutoFit/>
          </a:bodyPr>
          <a:lstStyle/>
          <a:p>
            <a:pPr algn="just"/>
            <a:endParaRPr lang="es-ES" sz="1600" b="1" dirty="0"/>
          </a:p>
          <a:p>
            <a:pPr algn="just"/>
            <a:r>
              <a:rPr lang="es-ES" sz="1600" b="1" dirty="0"/>
              <a:t>FRONT: Desde el front se recoge la nueva información y se actualiza</a:t>
            </a:r>
          </a:p>
        </p:txBody>
      </p:sp>
    </p:spTree>
    <p:extLst>
      <p:ext uri="{BB962C8B-B14F-4D97-AF65-F5344CB8AC3E}">
        <p14:creationId xmlns:p14="http://schemas.microsoft.com/office/powerpoint/2010/main" val="2962575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499396"/>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Modelado de transmisión de mensajes en aplicaciones cliente/servidor</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4" y="2971996"/>
            <a:ext cx="8427135" cy="1015663"/>
          </a:xfrm>
          <a:prstGeom prst="rect">
            <a:avLst/>
          </a:prstGeom>
          <a:noFill/>
        </p:spPr>
        <p:txBody>
          <a:bodyPr wrap="square" rtlCol="0">
            <a:spAutoFit/>
          </a:bodyPr>
          <a:lstStyle/>
          <a:p>
            <a:pPr algn="ctr"/>
            <a:r>
              <a:rPr lang="en-US" sz="2000" b="1" dirty="0"/>
              <a:t>1. Broadcasting</a:t>
            </a:r>
          </a:p>
          <a:p>
            <a:pPr algn="ctr"/>
            <a:r>
              <a:rPr lang="en-US" sz="2000" b="1" dirty="0"/>
              <a:t>2. </a:t>
            </a:r>
            <a:r>
              <a:rPr lang="en-US" sz="2000" b="1" dirty="0" err="1"/>
              <a:t>Suscripción</a:t>
            </a:r>
            <a:r>
              <a:rPr lang="en-US" sz="2000" b="1" dirty="0"/>
              <a:t> a canales de </a:t>
            </a:r>
            <a:r>
              <a:rPr lang="en-US" sz="2000" b="1" dirty="0" err="1"/>
              <a:t>comunicación</a:t>
            </a:r>
            <a:endParaRPr lang="en-US" sz="2000" b="1" dirty="0"/>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186083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A787F9A-7E60-C3CE-2B62-349776C2820D}"/>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403C64AF-A9B2-5E13-4E9B-4499B0FA5BDF}"/>
              </a:ext>
            </a:extLst>
          </p:cNvPr>
          <p:cNvSpPr txBox="1"/>
          <p:nvPr/>
        </p:nvSpPr>
        <p:spPr>
          <a:xfrm>
            <a:off x="188556" y="1007901"/>
            <a:ext cx="9392172" cy="923330"/>
          </a:xfrm>
          <a:prstGeom prst="rect">
            <a:avLst/>
          </a:prstGeom>
          <a:noFill/>
        </p:spPr>
        <p:txBody>
          <a:bodyPr wrap="square">
            <a:spAutoFit/>
          </a:bodyPr>
          <a:lstStyle/>
          <a:p>
            <a:r>
              <a:rPr lang="es-ES" dirty="0"/>
              <a:t>El </a:t>
            </a:r>
            <a:r>
              <a:rPr lang="es-ES" b="1" dirty="0" err="1">
                <a:solidFill>
                  <a:srgbClr val="FF8209"/>
                </a:solidFill>
              </a:rPr>
              <a:t>Broadcasting</a:t>
            </a:r>
            <a:r>
              <a:rPr lang="es-ES" dirty="0"/>
              <a:t>, o difusión, es un modelo de comunicación donde un mensaje se envía desde un origen a todos los destinatarios sin distinción. En el contexto cliente/servidor, el servidor emite un mensaje y todos los clientes conectados reciben la misma información simultáneamente.</a:t>
            </a:r>
          </a:p>
        </p:txBody>
      </p:sp>
      <p:sp>
        <p:nvSpPr>
          <p:cNvPr id="9" name="CuadroTexto 8">
            <a:extLst>
              <a:ext uri="{FF2B5EF4-FFF2-40B4-BE49-F238E27FC236}">
                <a16:creationId xmlns:a16="http://schemas.microsoft.com/office/drawing/2014/main" id="{279FC868-00D9-FA5A-3EF2-6FAC19855192}"/>
              </a:ext>
            </a:extLst>
          </p:cNvPr>
          <p:cNvSpPr txBox="1"/>
          <p:nvPr/>
        </p:nvSpPr>
        <p:spPr>
          <a:xfrm>
            <a:off x="188556" y="2087265"/>
            <a:ext cx="3346214" cy="369332"/>
          </a:xfrm>
          <a:prstGeom prst="rect">
            <a:avLst/>
          </a:prstGeom>
          <a:noFill/>
        </p:spPr>
        <p:txBody>
          <a:bodyPr wrap="square" rtlCol="0">
            <a:spAutoFit/>
          </a:bodyPr>
          <a:lstStyle/>
          <a:p>
            <a:r>
              <a:rPr lang="es-ES" b="1" dirty="0"/>
              <a:t>Implementación:</a:t>
            </a:r>
          </a:p>
        </p:txBody>
      </p:sp>
      <p:sp>
        <p:nvSpPr>
          <p:cNvPr id="13" name="CuadroTexto 12">
            <a:extLst>
              <a:ext uri="{FF2B5EF4-FFF2-40B4-BE49-F238E27FC236}">
                <a16:creationId xmlns:a16="http://schemas.microsoft.com/office/drawing/2014/main" id="{F45A7D26-1A93-29C5-BC48-531961E6BC09}"/>
              </a:ext>
            </a:extLst>
          </p:cNvPr>
          <p:cNvSpPr txBox="1"/>
          <p:nvPr/>
        </p:nvSpPr>
        <p:spPr>
          <a:xfrm>
            <a:off x="442296" y="2495710"/>
            <a:ext cx="8884692"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actúa como el punto central de emisión.</a:t>
            </a:r>
          </a:p>
          <a:p>
            <a:pPr marL="285750" indent="-285750">
              <a:buFont typeface="Arial" panose="020B0604020202020204" pitchFamily="34" charset="0"/>
              <a:buChar char="•"/>
            </a:pPr>
            <a:r>
              <a:rPr lang="es-ES" dirty="0"/>
              <a:t>Los clientes se registran para recibir mensajes de transmisión.</a:t>
            </a:r>
          </a:p>
          <a:p>
            <a:pPr marL="285750" indent="-285750">
              <a:buFont typeface="Arial" panose="020B0604020202020204" pitchFamily="34" charset="0"/>
              <a:buChar char="•"/>
            </a:pPr>
            <a:r>
              <a:rPr lang="es-ES" dirty="0"/>
              <a:t>Cuando el servidor emite un mensaje, lo envía a todos los clientes conectados.</a:t>
            </a:r>
          </a:p>
        </p:txBody>
      </p:sp>
      <p:sp>
        <p:nvSpPr>
          <p:cNvPr id="14" name="Elipse 13">
            <a:extLst>
              <a:ext uri="{FF2B5EF4-FFF2-40B4-BE49-F238E27FC236}">
                <a16:creationId xmlns:a16="http://schemas.microsoft.com/office/drawing/2014/main" id="{0D7B8E16-A4F0-C2B9-8BD4-2397026CD978}"/>
              </a:ext>
            </a:extLst>
          </p:cNvPr>
          <p:cNvSpPr/>
          <p:nvPr/>
        </p:nvSpPr>
        <p:spPr>
          <a:xfrm>
            <a:off x="1094095" y="4304313"/>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8A157F2-BD12-DA7B-41FA-76CFE140D42D}"/>
              </a:ext>
            </a:extLst>
          </p:cNvPr>
          <p:cNvSpPr/>
          <p:nvPr/>
        </p:nvSpPr>
        <p:spPr>
          <a:xfrm>
            <a:off x="2800066"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9779D0B-16B0-0739-F345-7CDA9BE689AB}"/>
              </a:ext>
            </a:extLst>
          </p:cNvPr>
          <p:cNvSpPr/>
          <p:nvPr/>
        </p:nvSpPr>
        <p:spPr>
          <a:xfrm>
            <a:off x="5149755"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37B1857-1AB5-7294-7B72-6C72F22AD7A6}"/>
              </a:ext>
            </a:extLst>
          </p:cNvPr>
          <p:cNvSpPr/>
          <p:nvPr/>
        </p:nvSpPr>
        <p:spPr>
          <a:xfrm>
            <a:off x="7253784" y="4408467"/>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021CD80B-AE8E-778D-BA6D-1AC092ADEF23}"/>
              </a:ext>
            </a:extLst>
          </p:cNvPr>
          <p:cNvSpPr/>
          <p:nvPr/>
        </p:nvSpPr>
        <p:spPr>
          <a:xfrm>
            <a:off x="2800066"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3AC6962-9F93-25EE-0A2E-1B6395D43CDF}"/>
              </a:ext>
            </a:extLst>
          </p:cNvPr>
          <p:cNvSpPr/>
          <p:nvPr/>
        </p:nvSpPr>
        <p:spPr>
          <a:xfrm>
            <a:off x="5149755"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F97B462-D824-A271-7DCD-3171F6D94E7E}"/>
              </a:ext>
            </a:extLst>
          </p:cNvPr>
          <p:cNvSpPr/>
          <p:nvPr/>
        </p:nvSpPr>
        <p:spPr>
          <a:xfrm>
            <a:off x="3534770" y="4181484"/>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22" name="Conector recto de flecha 21">
            <a:extLst>
              <a:ext uri="{FF2B5EF4-FFF2-40B4-BE49-F238E27FC236}">
                <a16:creationId xmlns:a16="http://schemas.microsoft.com/office/drawing/2014/main" id="{E4256F79-280F-85AF-47C8-98E0DA7AD5D3}"/>
              </a:ext>
            </a:extLst>
          </p:cNvPr>
          <p:cNvCxnSpPr>
            <a:stCxn id="20" idx="1"/>
            <a:endCxn id="15" idx="5"/>
          </p:cNvCxnSpPr>
          <p:nvPr/>
        </p:nvCxnSpPr>
        <p:spPr>
          <a:xfrm flipH="1" flipV="1">
            <a:off x="3289328" y="3951411"/>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a:extLst>
              <a:ext uri="{FF2B5EF4-FFF2-40B4-BE49-F238E27FC236}">
                <a16:creationId xmlns:a16="http://schemas.microsoft.com/office/drawing/2014/main" id="{0D691B12-5398-B218-5045-D86114B275C9}"/>
              </a:ext>
            </a:extLst>
          </p:cNvPr>
          <p:cNvCxnSpPr>
            <a:cxnSpLocks/>
            <a:stCxn id="20" idx="2"/>
            <a:endCxn id="14" idx="6"/>
          </p:cNvCxnSpPr>
          <p:nvPr/>
        </p:nvCxnSpPr>
        <p:spPr>
          <a:xfrm flipH="1" flipV="1">
            <a:off x="1667301" y="4577268"/>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a:extLst>
              <a:ext uri="{FF2B5EF4-FFF2-40B4-BE49-F238E27FC236}">
                <a16:creationId xmlns:a16="http://schemas.microsoft.com/office/drawing/2014/main" id="{5EBFB029-0BD2-3B76-CEB8-B458DFE93A6B}"/>
              </a:ext>
            </a:extLst>
          </p:cNvPr>
          <p:cNvCxnSpPr>
            <a:cxnSpLocks/>
            <a:stCxn id="20" idx="3"/>
            <a:endCxn id="18" idx="7"/>
          </p:cNvCxnSpPr>
          <p:nvPr/>
        </p:nvCxnSpPr>
        <p:spPr>
          <a:xfrm flipH="1">
            <a:off x="3289328" y="5034932"/>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ector recto de flecha 28">
            <a:extLst>
              <a:ext uri="{FF2B5EF4-FFF2-40B4-BE49-F238E27FC236}">
                <a16:creationId xmlns:a16="http://schemas.microsoft.com/office/drawing/2014/main" id="{6E605395-A5DC-7E74-7A2A-5414D2AD85AC}"/>
              </a:ext>
            </a:extLst>
          </p:cNvPr>
          <p:cNvCxnSpPr>
            <a:cxnSpLocks/>
            <a:endCxn id="19" idx="0"/>
          </p:cNvCxnSpPr>
          <p:nvPr/>
        </p:nvCxnSpPr>
        <p:spPr>
          <a:xfrm>
            <a:off x="4900466" y="5006758"/>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ector recto de flecha 30">
            <a:extLst>
              <a:ext uri="{FF2B5EF4-FFF2-40B4-BE49-F238E27FC236}">
                <a16:creationId xmlns:a16="http://schemas.microsoft.com/office/drawing/2014/main" id="{B98A0196-E86A-1A4A-BE27-32439AD8C1E6}"/>
              </a:ext>
            </a:extLst>
          </p:cNvPr>
          <p:cNvCxnSpPr>
            <a:cxnSpLocks/>
            <a:endCxn id="17" idx="2"/>
          </p:cNvCxnSpPr>
          <p:nvPr/>
        </p:nvCxnSpPr>
        <p:spPr>
          <a:xfrm>
            <a:off x="5168412" y="4676633"/>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ector recto de flecha 32">
            <a:extLst>
              <a:ext uri="{FF2B5EF4-FFF2-40B4-BE49-F238E27FC236}">
                <a16:creationId xmlns:a16="http://schemas.microsoft.com/office/drawing/2014/main" id="{4D775787-8BFA-23BA-A7F7-AF71615182AB}"/>
              </a:ext>
            </a:extLst>
          </p:cNvPr>
          <p:cNvCxnSpPr>
            <a:cxnSpLocks/>
            <a:endCxn id="16" idx="3"/>
          </p:cNvCxnSpPr>
          <p:nvPr/>
        </p:nvCxnSpPr>
        <p:spPr>
          <a:xfrm flipV="1">
            <a:off x="4884642" y="3951411"/>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72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78EA46-EF29-9510-DA28-1575DDED8099}"/>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0A7B9562-AB5A-82BF-BB7A-11A9B13A76B2}"/>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D86FEFE-D46B-AACC-DAC5-979F5ED4A56E}"/>
              </a:ext>
            </a:extLst>
          </p:cNvPr>
          <p:cNvSpPr txBox="1"/>
          <p:nvPr/>
        </p:nvSpPr>
        <p:spPr>
          <a:xfrm>
            <a:off x="188556" y="831671"/>
            <a:ext cx="3346214" cy="369332"/>
          </a:xfrm>
          <a:prstGeom prst="rect">
            <a:avLst/>
          </a:prstGeom>
          <a:noFill/>
        </p:spPr>
        <p:txBody>
          <a:bodyPr wrap="square" rtlCol="0">
            <a:spAutoFit/>
          </a:bodyPr>
          <a:lstStyle/>
          <a:p>
            <a:r>
              <a:rPr lang="es-ES" b="1" dirty="0"/>
              <a:t>Ventajas:</a:t>
            </a:r>
          </a:p>
        </p:txBody>
      </p:sp>
      <p:sp>
        <p:nvSpPr>
          <p:cNvPr id="10" name="CuadroTexto 9">
            <a:extLst>
              <a:ext uri="{FF2B5EF4-FFF2-40B4-BE49-F238E27FC236}">
                <a16:creationId xmlns:a16="http://schemas.microsoft.com/office/drawing/2014/main" id="{14EAE29C-2F04-2828-721D-13930C063354}"/>
              </a:ext>
            </a:extLst>
          </p:cNvPr>
          <p:cNvSpPr txBox="1"/>
          <p:nvPr/>
        </p:nvSpPr>
        <p:spPr>
          <a:xfrm>
            <a:off x="416798" y="1201003"/>
            <a:ext cx="7921983" cy="646331"/>
          </a:xfrm>
          <a:prstGeom prst="rect">
            <a:avLst/>
          </a:prstGeom>
          <a:noFill/>
        </p:spPr>
        <p:txBody>
          <a:bodyPr wrap="square">
            <a:spAutoFit/>
          </a:bodyPr>
          <a:lstStyle/>
          <a:p>
            <a:pPr marL="285750" indent="-285750">
              <a:buFont typeface="Arial" panose="020B0604020202020204" pitchFamily="34" charset="0"/>
              <a:buChar char="•"/>
            </a:pPr>
            <a:r>
              <a:rPr lang="es-ES" dirty="0"/>
              <a:t>Eficiencia en la difusión de información a múltiples destinatarios.</a:t>
            </a:r>
          </a:p>
          <a:p>
            <a:pPr marL="285750" indent="-285750">
              <a:buFont typeface="Arial" panose="020B0604020202020204" pitchFamily="34" charset="0"/>
              <a:buChar char="•"/>
            </a:pPr>
            <a:r>
              <a:rPr lang="es-ES" dirty="0"/>
              <a:t>Simplicidad en la implementación.</a:t>
            </a:r>
          </a:p>
        </p:txBody>
      </p:sp>
      <p:sp>
        <p:nvSpPr>
          <p:cNvPr id="11" name="CuadroTexto 10">
            <a:extLst>
              <a:ext uri="{FF2B5EF4-FFF2-40B4-BE49-F238E27FC236}">
                <a16:creationId xmlns:a16="http://schemas.microsoft.com/office/drawing/2014/main" id="{4CABD218-CF52-ECF6-4704-9ACCF4C59230}"/>
              </a:ext>
            </a:extLst>
          </p:cNvPr>
          <p:cNvSpPr txBox="1"/>
          <p:nvPr/>
        </p:nvSpPr>
        <p:spPr>
          <a:xfrm>
            <a:off x="188556" y="2260232"/>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86350D6-F57A-5165-CBA5-DF866F7D20E4}"/>
              </a:ext>
            </a:extLst>
          </p:cNvPr>
          <p:cNvSpPr txBox="1"/>
          <p:nvPr/>
        </p:nvSpPr>
        <p:spPr>
          <a:xfrm>
            <a:off x="416798" y="2724110"/>
            <a:ext cx="8386008" cy="646331"/>
          </a:xfrm>
          <a:prstGeom prst="rect">
            <a:avLst/>
          </a:prstGeom>
          <a:noFill/>
        </p:spPr>
        <p:txBody>
          <a:bodyPr wrap="square">
            <a:spAutoFit/>
          </a:bodyPr>
          <a:lstStyle/>
          <a:p>
            <a:pPr marL="285750" indent="-285750">
              <a:buFont typeface="Arial" panose="020B0604020202020204" pitchFamily="34" charset="0"/>
              <a:buChar char="•"/>
            </a:pPr>
            <a:r>
              <a:rPr lang="es-ES" dirty="0"/>
              <a:t>Mayor consumo de ancho de banda en redes grandes.</a:t>
            </a:r>
          </a:p>
          <a:p>
            <a:pPr marL="285750" indent="-285750">
              <a:buFont typeface="Arial" panose="020B0604020202020204" pitchFamily="34" charset="0"/>
              <a:buChar char="•"/>
            </a:pPr>
            <a:r>
              <a:rPr lang="es-ES" dirty="0"/>
              <a:t>Menos control sobre quién recibe la información.</a:t>
            </a:r>
          </a:p>
        </p:txBody>
      </p:sp>
      <p:pic>
        <p:nvPicPr>
          <p:cNvPr id="13314" name="Picture 2" descr="La gente sostiene el concepto de desafío de rompecabezas con piezas de  rompecabezas de colores | Vector Premium">
            <a:extLst>
              <a:ext uri="{FF2B5EF4-FFF2-40B4-BE49-F238E27FC236}">
                <a16:creationId xmlns:a16="http://schemas.microsoft.com/office/drawing/2014/main" id="{9343C2CF-D0EE-CD7A-6256-E586BEB28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09841"/>
            <a:ext cx="4577856" cy="285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261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1EA95E-4A87-F976-6155-2EEC8F737E27}"/>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E6BB6136-71AC-7E19-6267-9354C208F2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err="1">
                <a:ln w="22225">
                  <a:solidFill>
                    <a:schemeClr val="accent2"/>
                  </a:solidFill>
                  <a:prstDash val="solid"/>
                </a:ln>
                <a:solidFill>
                  <a:schemeClr val="accent2">
                    <a:lumMod val="40000"/>
                    <a:lumOff val="60000"/>
                  </a:schemeClr>
                </a:solidFill>
                <a:latin typeface="+mj-lt"/>
              </a:rPr>
              <a:t>Definción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3F3B9CBA-3A35-6E1B-CD06-F3056682CF38}"/>
              </a:ext>
            </a:extLst>
          </p:cNvPr>
          <p:cNvSpPr txBox="1"/>
          <p:nvPr/>
        </p:nvSpPr>
        <p:spPr>
          <a:xfrm>
            <a:off x="188556" y="1065621"/>
            <a:ext cx="9433116" cy="1200329"/>
          </a:xfrm>
          <a:prstGeom prst="rect">
            <a:avLst/>
          </a:prstGeom>
          <a:noFill/>
        </p:spPr>
        <p:txBody>
          <a:bodyPr wrap="square">
            <a:spAutoFit/>
          </a:bodyPr>
          <a:lstStyle/>
          <a:p>
            <a:r>
              <a:rPr lang="es-ES" b="1" i="0" dirty="0">
                <a:solidFill>
                  <a:srgbClr val="FF8209"/>
                </a:solidFill>
                <a:effectLst/>
              </a:rPr>
              <a:t>La Suscripción a canales de comunicación </a:t>
            </a:r>
            <a:r>
              <a:rPr lang="es-ES" b="0" i="0" dirty="0">
                <a:effectLst/>
              </a:rPr>
              <a:t>implica que los clientes expresan su interés en recibir mensajes específicos. Cada cliente puede suscribirse a uno o varios canales, y solo recibe mensajes relacionados con esos canales. Este modelo es útil cuando se requiere una transmisión selectiva de información.</a:t>
            </a:r>
            <a:endParaRPr lang="es-ES" dirty="0"/>
          </a:p>
        </p:txBody>
      </p:sp>
      <p:sp>
        <p:nvSpPr>
          <p:cNvPr id="8" name="CuadroTexto 7">
            <a:extLst>
              <a:ext uri="{FF2B5EF4-FFF2-40B4-BE49-F238E27FC236}">
                <a16:creationId xmlns:a16="http://schemas.microsoft.com/office/drawing/2014/main" id="{A3E5C438-44D2-4AE7-AF9C-BF65B4A387C7}"/>
              </a:ext>
            </a:extLst>
          </p:cNvPr>
          <p:cNvSpPr txBox="1"/>
          <p:nvPr/>
        </p:nvSpPr>
        <p:spPr>
          <a:xfrm>
            <a:off x="188556" y="2330071"/>
            <a:ext cx="3346214" cy="369332"/>
          </a:xfrm>
          <a:prstGeom prst="rect">
            <a:avLst/>
          </a:prstGeom>
          <a:noFill/>
        </p:spPr>
        <p:txBody>
          <a:bodyPr wrap="square" rtlCol="0">
            <a:spAutoFit/>
          </a:bodyPr>
          <a:lstStyle/>
          <a:p>
            <a:r>
              <a:rPr lang="es-ES" b="1" dirty="0"/>
              <a:t>Implementación:</a:t>
            </a:r>
          </a:p>
        </p:txBody>
      </p:sp>
      <p:sp>
        <p:nvSpPr>
          <p:cNvPr id="12" name="CuadroTexto 11">
            <a:extLst>
              <a:ext uri="{FF2B5EF4-FFF2-40B4-BE49-F238E27FC236}">
                <a16:creationId xmlns:a16="http://schemas.microsoft.com/office/drawing/2014/main" id="{C67DD01D-A48C-1A17-036B-842344266624}"/>
              </a:ext>
            </a:extLst>
          </p:cNvPr>
          <p:cNvSpPr txBox="1"/>
          <p:nvPr/>
        </p:nvSpPr>
        <p:spPr>
          <a:xfrm>
            <a:off x="423080" y="2699403"/>
            <a:ext cx="9198591"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proporciona canales temáticos o categorías.</a:t>
            </a:r>
          </a:p>
          <a:p>
            <a:pPr marL="285750" indent="-285750">
              <a:buFont typeface="Arial" panose="020B0604020202020204" pitchFamily="34" charset="0"/>
              <a:buChar char="•"/>
            </a:pPr>
            <a:r>
              <a:rPr lang="es-ES" dirty="0"/>
              <a:t>Los clientes se suscriben a canales de su interés.</a:t>
            </a:r>
          </a:p>
          <a:p>
            <a:pPr marL="285750" indent="-285750">
              <a:buFont typeface="Arial" panose="020B0604020202020204" pitchFamily="34" charset="0"/>
              <a:buChar char="•"/>
            </a:pPr>
            <a:r>
              <a:rPr lang="es-ES" dirty="0"/>
              <a:t>Cuando el servidor emite un mensaje, solo los clientes suscritos al canal lo reciben.</a:t>
            </a:r>
          </a:p>
        </p:txBody>
      </p:sp>
      <p:sp>
        <p:nvSpPr>
          <p:cNvPr id="52" name="Elipse 51">
            <a:extLst>
              <a:ext uri="{FF2B5EF4-FFF2-40B4-BE49-F238E27FC236}">
                <a16:creationId xmlns:a16="http://schemas.microsoft.com/office/drawing/2014/main" id="{3BD37B9E-92D2-B167-58C9-3BEDE2017F5E}"/>
              </a:ext>
            </a:extLst>
          </p:cNvPr>
          <p:cNvSpPr/>
          <p:nvPr/>
        </p:nvSpPr>
        <p:spPr>
          <a:xfrm>
            <a:off x="1860593" y="4676296"/>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3" name="Elipse 52">
            <a:extLst>
              <a:ext uri="{FF2B5EF4-FFF2-40B4-BE49-F238E27FC236}">
                <a16:creationId xmlns:a16="http://schemas.microsoft.com/office/drawing/2014/main" id="{0F144961-0D05-245D-5696-432E38B92B32}"/>
              </a:ext>
            </a:extLst>
          </p:cNvPr>
          <p:cNvSpPr/>
          <p:nvPr/>
        </p:nvSpPr>
        <p:spPr>
          <a:xfrm>
            <a:off x="3566564"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4" name="Elipse 53">
            <a:extLst>
              <a:ext uri="{FF2B5EF4-FFF2-40B4-BE49-F238E27FC236}">
                <a16:creationId xmlns:a16="http://schemas.microsoft.com/office/drawing/2014/main" id="{99DE20BF-CD3A-88FA-99E7-D05D4C0151A2}"/>
              </a:ext>
            </a:extLst>
          </p:cNvPr>
          <p:cNvSpPr/>
          <p:nvPr/>
        </p:nvSpPr>
        <p:spPr>
          <a:xfrm>
            <a:off x="5916253"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5" name="Elipse 54">
            <a:extLst>
              <a:ext uri="{FF2B5EF4-FFF2-40B4-BE49-F238E27FC236}">
                <a16:creationId xmlns:a16="http://schemas.microsoft.com/office/drawing/2014/main" id="{3F67F87D-9694-1EB8-7479-4792DD633152}"/>
              </a:ext>
            </a:extLst>
          </p:cNvPr>
          <p:cNvSpPr/>
          <p:nvPr/>
        </p:nvSpPr>
        <p:spPr>
          <a:xfrm>
            <a:off x="8020282" y="4780450"/>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6" name="Elipse 55">
            <a:extLst>
              <a:ext uri="{FF2B5EF4-FFF2-40B4-BE49-F238E27FC236}">
                <a16:creationId xmlns:a16="http://schemas.microsoft.com/office/drawing/2014/main" id="{EF0380D0-7CE2-C4B6-1794-829B2501CD15}"/>
              </a:ext>
            </a:extLst>
          </p:cNvPr>
          <p:cNvSpPr/>
          <p:nvPr/>
        </p:nvSpPr>
        <p:spPr>
          <a:xfrm>
            <a:off x="3566564"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7" name="Elipse 56">
            <a:extLst>
              <a:ext uri="{FF2B5EF4-FFF2-40B4-BE49-F238E27FC236}">
                <a16:creationId xmlns:a16="http://schemas.microsoft.com/office/drawing/2014/main" id="{D2BCABE9-3526-54DF-F130-E8F0AF3B9CF7}"/>
              </a:ext>
            </a:extLst>
          </p:cNvPr>
          <p:cNvSpPr/>
          <p:nvPr/>
        </p:nvSpPr>
        <p:spPr>
          <a:xfrm>
            <a:off x="5916253"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id="{8E60B06C-86A6-EF40-0C47-8AA6B944AE00}"/>
              </a:ext>
            </a:extLst>
          </p:cNvPr>
          <p:cNvSpPr/>
          <p:nvPr/>
        </p:nvSpPr>
        <p:spPr>
          <a:xfrm>
            <a:off x="4301268" y="4553467"/>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59" name="Conector recto de flecha 58">
            <a:extLst>
              <a:ext uri="{FF2B5EF4-FFF2-40B4-BE49-F238E27FC236}">
                <a16:creationId xmlns:a16="http://schemas.microsoft.com/office/drawing/2014/main" id="{FB096B75-C484-1713-8132-250B0536EC97}"/>
              </a:ext>
            </a:extLst>
          </p:cNvPr>
          <p:cNvCxnSpPr>
            <a:stCxn id="58" idx="1"/>
            <a:endCxn id="53" idx="5"/>
          </p:cNvCxnSpPr>
          <p:nvPr/>
        </p:nvCxnSpPr>
        <p:spPr>
          <a:xfrm flipH="1" flipV="1">
            <a:off x="4055826" y="4323394"/>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Conector recto de flecha 59">
            <a:extLst>
              <a:ext uri="{FF2B5EF4-FFF2-40B4-BE49-F238E27FC236}">
                <a16:creationId xmlns:a16="http://schemas.microsoft.com/office/drawing/2014/main" id="{38AD2E7B-BE37-2EA5-966F-AE3DC98E6D93}"/>
              </a:ext>
            </a:extLst>
          </p:cNvPr>
          <p:cNvCxnSpPr>
            <a:cxnSpLocks/>
            <a:stCxn id="58" idx="2"/>
            <a:endCxn id="52" idx="6"/>
          </p:cNvCxnSpPr>
          <p:nvPr/>
        </p:nvCxnSpPr>
        <p:spPr>
          <a:xfrm flipH="1" flipV="1">
            <a:off x="2433799" y="4949251"/>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3B7B2332-347C-1393-638B-D72451759559}"/>
              </a:ext>
            </a:extLst>
          </p:cNvPr>
          <p:cNvCxnSpPr>
            <a:cxnSpLocks/>
            <a:stCxn id="58" idx="3"/>
            <a:endCxn id="56" idx="7"/>
          </p:cNvCxnSpPr>
          <p:nvPr/>
        </p:nvCxnSpPr>
        <p:spPr>
          <a:xfrm flipH="1">
            <a:off x="4055826" y="5406915"/>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B352BBF2-BE44-F4E5-9ACD-A8316B8E5A1D}"/>
              </a:ext>
            </a:extLst>
          </p:cNvPr>
          <p:cNvCxnSpPr>
            <a:cxnSpLocks/>
            <a:endCxn id="57" idx="0"/>
          </p:cNvCxnSpPr>
          <p:nvPr/>
        </p:nvCxnSpPr>
        <p:spPr>
          <a:xfrm>
            <a:off x="5666964" y="5378741"/>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Conector recto de flecha 62">
            <a:extLst>
              <a:ext uri="{FF2B5EF4-FFF2-40B4-BE49-F238E27FC236}">
                <a16:creationId xmlns:a16="http://schemas.microsoft.com/office/drawing/2014/main" id="{5B6E2EF1-64D6-45C8-24C7-F924534251E2}"/>
              </a:ext>
            </a:extLst>
          </p:cNvPr>
          <p:cNvCxnSpPr>
            <a:cxnSpLocks/>
            <a:endCxn id="55" idx="2"/>
          </p:cNvCxnSpPr>
          <p:nvPr/>
        </p:nvCxnSpPr>
        <p:spPr>
          <a:xfrm>
            <a:off x="5934910" y="5048616"/>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Conector recto de flecha 63">
            <a:extLst>
              <a:ext uri="{FF2B5EF4-FFF2-40B4-BE49-F238E27FC236}">
                <a16:creationId xmlns:a16="http://schemas.microsoft.com/office/drawing/2014/main" id="{8EE0A644-7197-E1CC-0753-9CB8B6710BDD}"/>
              </a:ext>
            </a:extLst>
          </p:cNvPr>
          <p:cNvCxnSpPr>
            <a:cxnSpLocks/>
            <a:endCxn id="54" idx="3"/>
          </p:cNvCxnSpPr>
          <p:nvPr/>
        </p:nvCxnSpPr>
        <p:spPr>
          <a:xfrm flipV="1">
            <a:off x="5651140" y="4323394"/>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5" name="Rectángulo 64">
            <a:extLst>
              <a:ext uri="{FF2B5EF4-FFF2-40B4-BE49-F238E27FC236}">
                <a16:creationId xmlns:a16="http://schemas.microsoft.com/office/drawing/2014/main" id="{27346650-526C-A616-48E4-C0334833B8CE}"/>
              </a:ext>
            </a:extLst>
          </p:cNvPr>
          <p:cNvSpPr/>
          <p:nvPr/>
        </p:nvSpPr>
        <p:spPr>
          <a:xfrm>
            <a:off x="5435950" y="3720715"/>
            <a:ext cx="3395238" cy="1686200"/>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ADA56922-C561-2DA9-3BFB-19C35A7E64E3}"/>
              </a:ext>
            </a:extLst>
          </p:cNvPr>
          <p:cNvSpPr/>
          <p:nvPr/>
        </p:nvSpPr>
        <p:spPr>
          <a:xfrm>
            <a:off x="3367533" y="5619490"/>
            <a:ext cx="3395238" cy="678932"/>
          </a:xfrm>
          <a:prstGeom prst="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56C9E9C2-A980-908E-BE1B-4455CA8FDAB0}"/>
              </a:ext>
            </a:extLst>
          </p:cNvPr>
          <p:cNvSpPr/>
          <p:nvPr/>
        </p:nvSpPr>
        <p:spPr>
          <a:xfrm>
            <a:off x="1142539" y="3683934"/>
            <a:ext cx="3395238" cy="1686200"/>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CuadroTexto 67">
            <a:extLst>
              <a:ext uri="{FF2B5EF4-FFF2-40B4-BE49-F238E27FC236}">
                <a16:creationId xmlns:a16="http://schemas.microsoft.com/office/drawing/2014/main" id="{71AF1A58-677D-96DF-CD15-8C28DB6378E1}"/>
              </a:ext>
            </a:extLst>
          </p:cNvPr>
          <p:cNvSpPr txBox="1"/>
          <p:nvPr/>
        </p:nvSpPr>
        <p:spPr>
          <a:xfrm>
            <a:off x="1224835" y="3702900"/>
            <a:ext cx="317716" cy="369332"/>
          </a:xfrm>
          <a:prstGeom prst="rect">
            <a:avLst/>
          </a:prstGeom>
          <a:noFill/>
        </p:spPr>
        <p:txBody>
          <a:bodyPr wrap="none" rtlCol="0">
            <a:spAutoFit/>
          </a:bodyPr>
          <a:lstStyle/>
          <a:p>
            <a:r>
              <a:rPr lang="es-ES" dirty="0">
                <a:solidFill>
                  <a:srgbClr val="7030A0"/>
                </a:solidFill>
              </a:rPr>
              <a:t>A</a:t>
            </a:r>
          </a:p>
        </p:txBody>
      </p:sp>
      <p:sp>
        <p:nvSpPr>
          <p:cNvPr id="69" name="CuadroTexto 68">
            <a:extLst>
              <a:ext uri="{FF2B5EF4-FFF2-40B4-BE49-F238E27FC236}">
                <a16:creationId xmlns:a16="http://schemas.microsoft.com/office/drawing/2014/main" id="{18C7C40B-E423-7CA2-0977-78A90CA1B9B6}"/>
              </a:ext>
            </a:extLst>
          </p:cNvPr>
          <p:cNvSpPr txBox="1"/>
          <p:nvPr/>
        </p:nvSpPr>
        <p:spPr>
          <a:xfrm>
            <a:off x="5435950" y="3702900"/>
            <a:ext cx="309700" cy="369332"/>
          </a:xfrm>
          <a:prstGeom prst="rect">
            <a:avLst/>
          </a:prstGeom>
          <a:noFill/>
        </p:spPr>
        <p:txBody>
          <a:bodyPr wrap="none" rtlCol="0">
            <a:spAutoFit/>
          </a:bodyPr>
          <a:lstStyle/>
          <a:p>
            <a:r>
              <a:rPr lang="es-ES" dirty="0">
                <a:solidFill>
                  <a:srgbClr val="00B050"/>
                </a:solidFill>
              </a:rPr>
              <a:t>B</a:t>
            </a:r>
          </a:p>
        </p:txBody>
      </p:sp>
      <p:sp>
        <p:nvSpPr>
          <p:cNvPr id="70" name="CuadroTexto 69">
            <a:extLst>
              <a:ext uri="{FF2B5EF4-FFF2-40B4-BE49-F238E27FC236}">
                <a16:creationId xmlns:a16="http://schemas.microsoft.com/office/drawing/2014/main" id="{6FE42912-7EB4-6DF2-C1F1-C6598D52E2A7}"/>
              </a:ext>
            </a:extLst>
          </p:cNvPr>
          <p:cNvSpPr txBox="1"/>
          <p:nvPr/>
        </p:nvSpPr>
        <p:spPr>
          <a:xfrm>
            <a:off x="4953000" y="5598750"/>
            <a:ext cx="308098" cy="369332"/>
          </a:xfrm>
          <a:prstGeom prst="rect">
            <a:avLst/>
          </a:prstGeom>
          <a:noFill/>
        </p:spPr>
        <p:txBody>
          <a:bodyPr wrap="none" rtlCol="0">
            <a:spAutoFit/>
          </a:bodyPr>
          <a:lstStyle/>
          <a:p>
            <a:r>
              <a:rPr lang="es-ES" dirty="0">
                <a:solidFill>
                  <a:schemeClr val="accent1"/>
                </a:solidFill>
              </a:rPr>
              <a:t>C</a:t>
            </a:r>
          </a:p>
        </p:txBody>
      </p:sp>
    </p:spTree>
    <p:extLst>
      <p:ext uri="{BB962C8B-B14F-4D97-AF65-F5344CB8AC3E}">
        <p14:creationId xmlns:p14="http://schemas.microsoft.com/office/powerpoint/2010/main" val="1801509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98F843-0A06-D61F-A618-CAF7216AA2B3}"/>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C56CBBB6-083C-E4B2-164E-FC245B834410}"/>
              </a:ext>
            </a:extLst>
          </p:cNvPr>
          <p:cNvSpPr txBox="1"/>
          <p:nvPr/>
        </p:nvSpPr>
        <p:spPr>
          <a:xfrm>
            <a:off x="188556" y="136523"/>
            <a:ext cx="7921982" cy="954107"/>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E61074A5-78DA-A917-F559-C750B3426548}"/>
              </a:ext>
            </a:extLst>
          </p:cNvPr>
          <p:cNvSpPr txBox="1"/>
          <p:nvPr/>
        </p:nvSpPr>
        <p:spPr>
          <a:xfrm>
            <a:off x="188556" y="1651728"/>
            <a:ext cx="9187456" cy="646331"/>
          </a:xfrm>
          <a:prstGeom prst="rect">
            <a:avLst/>
          </a:prstGeom>
          <a:noFill/>
        </p:spPr>
        <p:txBody>
          <a:bodyPr wrap="square">
            <a:spAutoFit/>
          </a:bodyPr>
          <a:lstStyle/>
          <a:p>
            <a:pPr marL="285750" indent="-285750">
              <a:buFont typeface="Arial" panose="020B0604020202020204" pitchFamily="34" charset="0"/>
              <a:buChar char="•"/>
            </a:pPr>
            <a:r>
              <a:rPr lang="es-ES" dirty="0"/>
              <a:t>Mayor control sobre quién recibe qué información.</a:t>
            </a:r>
          </a:p>
          <a:p>
            <a:pPr marL="285750" indent="-285750">
              <a:buFont typeface="Arial" panose="020B0604020202020204" pitchFamily="34" charset="0"/>
              <a:buChar char="•"/>
            </a:pPr>
            <a:r>
              <a:rPr lang="es-ES" dirty="0"/>
              <a:t>Menor consumo de ancho de banda al enviar mensajes solo a destinatarios interesados.</a:t>
            </a:r>
          </a:p>
        </p:txBody>
      </p:sp>
      <p:sp>
        <p:nvSpPr>
          <p:cNvPr id="10" name="CuadroTexto 9">
            <a:extLst>
              <a:ext uri="{FF2B5EF4-FFF2-40B4-BE49-F238E27FC236}">
                <a16:creationId xmlns:a16="http://schemas.microsoft.com/office/drawing/2014/main" id="{19BF3151-0E45-2CAE-9EF9-D1197B5A0E07}"/>
              </a:ext>
            </a:extLst>
          </p:cNvPr>
          <p:cNvSpPr txBox="1"/>
          <p:nvPr/>
        </p:nvSpPr>
        <p:spPr>
          <a:xfrm>
            <a:off x="188556" y="1186513"/>
            <a:ext cx="3346214" cy="369332"/>
          </a:xfrm>
          <a:prstGeom prst="rect">
            <a:avLst/>
          </a:prstGeom>
          <a:noFill/>
        </p:spPr>
        <p:txBody>
          <a:bodyPr wrap="square" rtlCol="0">
            <a:spAutoFit/>
          </a:bodyPr>
          <a:lstStyle/>
          <a:p>
            <a:r>
              <a:rPr lang="es-ES" b="1" dirty="0"/>
              <a:t>Ventajas:</a:t>
            </a:r>
          </a:p>
        </p:txBody>
      </p:sp>
      <p:sp>
        <p:nvSpPr>
          <p:cNvPr id="11" name="CuadroTexto 10">
            <a:extLst>
              <a:ext uri="{FF2B5EF4-FFF2-40B4-BE49-F238E27FC236}">
                <a16:creationId xmlns:a16="http://schemas.microsoft.com/office/drawing/2014/main" id="{66188886-A44C-F963-81E2-C117509BC528}"/>
              </a:ext>
            </a:extLst>
          </p:cNvPr>
          <p:cNvSpPr txBox="1"/>
          <p:nvPr/>
        </p:nvSpPr>
        <p:spPr>
          <a:xfrm>
            <a:off x="188556" y="2495060"/>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591C298-0BBF-87C3-0C13-142C96F003F3}"/>
              </a:ext>
            </a:extLst>
          </p:cNvPr>
          <p:cNvSpPr txBox="1"/>
          <p:nvPr/>
        </p:nvSpPr>
        <p:spPr>
          <a:xfrm>
            <a:off x="188556" y="2793280"/>
            <a:ext cx="8832614" cy="646331"/>
          </a:xfrm>
          <a:prstGeom prst="rect">
            <a:avLst/>
          </a:prstGeom>
          <a:noFill/>
        </p:spPr>
        <p:txBody>
          <a:bodyPr wrap="square">
            <a:spAutoFit/>
          </a:bodyPr>
          <a:lstStyle/>
          <a:p>
            <a:pPr marL="285750" indent="-285750">
              <a:buFont typeface="Arial" panose="020B0604020202020204" pitchFamily="34" charset="0"/>
              <a:buChar char="•"/>
            </a:pPr>
            <a:r>
              <a:rPr lang="es-ES" dirty="0"/>
              <a:t>Complejidad adicional en la gestión de suscripciones.</a:t>
            </a:r>
          </a:p>
          <a:p>
            <a:pPr marL="285750" indent="-285750">
              <a:buFont typeface="Arial" panose="020B0604020202020204" pitchFamily="34" charset="0"/>
              <a:buChar char="•"/>
            </a:pPr>
            <a:r>
              <a:rPr lang="es-ES" dirty="0"/>
              <a:t>Puede generar un mayor número de conexiones si hay muchos canales.</a:t>
            </a:r>
          </a:p>
        </p:txBody>
      </p:sp>
      <p:pic>
        <p:nvPicPr>
          <p:cNvPr id="14338" name="Picture 2" descr="Cómo hacer que tu botón de suscripción sea irresistible">
            <a:extLst>
              <a:ext uri="{FF2B5EF4-FFF2-40B4-BE49-F238E27FC236}">
                <a16:creationId xmlns:a16="http://schemas.microsoft.com/office/drawing/2014/main" id="{7FA0A5DB-C8C2-23DE-9471-2476F5643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9" t="10504" r="12874" b="6083"/>
          <a:stretch/>
        </p:blipFill>
        <p:spPr bwMode="auto">
          <a:xfrm>
            <a:off x="6200872" y="3579991"/>
            <a:ext cx="3175140" cy="2421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0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85934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Aplicación del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framework</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como motor de comunicación </a:t>
            </a:r>
          </a:p>
        </p:txBody>
      </p:sp>
    </p:spTree>
    <p:extLst>
      <p:ext uri="{BB962C8B-B14F-4D97-AF65-F5344CB8AC3E}">
        <p14:creationId xmlns:p14="http://schemas.microsoft.com/office/powerpoint/2010/main" val="3232013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8054693"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 y </a:t>
            </a:r>
            <a:r>
              <a:rPr lang="es-ES" sz="3200" b="1" dirty="0" err="1">
                <a:ln w="22225">
                  <a:solidFill>
                    <a:srgbClr val="ED7D31"/>
                  </a:solidFill>
                  <a:prstDash val="solid"/>
                </a:ln>
                <a:solidFill>
                  <a:srgbClr val="ED7D31">
                    <a:lumMod val="40000"/>
                    <a:lumOff val="60000"/>
                  </a:srgbClr>
                </a:solidFill>
                <a:latin typeface="Calibri Light" panose="020F0302020204030204"/>
              </a:rPr>
              <a:t>SignalR</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cxnSp>
        <p:nvCxnSpPr>
          <p:cNvPr id="16" name="Conector recto 15">
            <a:extLst>
              <a:ext uri="{FF2B5EF4-FFF2-40B4-BE49-F238E27FC236}">
                <a16:creationId xmlns:a16="http://schemas.microsoft.com/office/drawing/2014/main" id="{65FA63CE-B930-EC71-53D9-D826493C2394}"/>
              </a:ext>
            </a:extLst>
          </p:cNvPr>
          <p:cNvCxnSpPr/>
          <p:nvPr/>
        </p:nvCxnSpPr>
        <p:spPr>
          <a:xfrm>
            <a:off x="2415654" y="2197290"/>
            <a:ext cx="23883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9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7</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genera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4C0AB1-5929-50BB-0E81-C51EE9043A60}"/>
              </a:ext>
            </a:extLst>
          </p:cNvPr>
          <p:cNvPicPr>
            <a:picLocks noChangeAspect="1"/>
          </p:cNvPicPr>
          <p:nvPr/>
        </p:nvPicPr>
        <p:blipFill>
          <a:blip r:embed="rId2"/>
          <a:stretch>
            <a:fillRect/>
          </a:stretch>
        </p:blipFill>
        <p:spPr>
          <a:xfrm>
            <a:off x="999509" y="1381841"/>
            <a:ext cx="6267450" cy="3248025"/>
          </a:xfrm>
          <a:prstGeom prst="rect">
            <a:avLst/>
          </a:prstGeom>
        </p:spPr>
      </p:pic>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502524" y="3521134"/>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a:endCxn id="11" idx="0"/>
          </p:cNvCxnSpPr>
          <p:nvPr/>
        </p:nvCxnSpPr>
        <p:spPr>
          <a:xfrm flipH="1">
            <a:off x="1201479" y="4066291"/>
            <a:ext cx="249865" cy="1184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pic>
        <p:nvPicPr>
          <p:cNvPr id="5" name="Imagen 4">
            <a:extLst>
              <a:ext uri="{FF2B5EF4-FFF2-40B4-BE49-F238E27FC236}">
                <a16:creationId xmlns:a16="http://schemas.microsoft.com/office/drawing/2014/main" id="{0276E764-9774-7149-370F-F52A5876C96F}"/>
              </a:ext>
            </a:extLst>
          </p:cNvPr>
          <p:cNvPicPr>
            <a:picLocks noChangeAspect="1"/>
          </p:cNvPicPr>
          <p:nvPr/>
        </p:nvPicPr>
        <p:blipFill>
          <a:blip r:embed="rId2"/>
          <a:stretch>
            <a:fillRect/>
          </a:stretch>
        </p:blipFill>
        <p:spPr>
          <a:xfrm>
            <a:off x="688285" y="3500651"/>
            <a:ext cx="7425087" cy="1825841"/>
          </a:xfrm>
          <a:prstGeom prst="rect">
            <a:avLst/>
          </a:prstGeom>
        </p:spPr>
      </p:pic>
    </p:spTree>
    <p:extLst>
      <p:ext uri="{BB962C8B-B14F-4D97-AF65-F5344CB8AC3E}">
        <p14:creationId xmlns:p14="http://schemas.microsoft.com/office/powerpoint/2010/main" val="2849109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928431" y="4638114"/>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normAutofit/>
          </a:bodyPr>
          <a:lstStyle/>
          <a:p>
            <a:fld id="{9A396ACE-1A63-459D-82B4-27C23849521D}" type="slidenum">
              <a:rPr lang="es-ES" smtClean="0"/>
              <a:t>8</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80</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9AF15B-0160-8B53-2527-A117F8024F49}"/>
              </a:ext>
            </a:extLst>
          </p:cNvPr>
          <p:cNvSpPr>
            <a:spLocks noGrp="1"/>
          </p:cNvSpPr>
          <p:nvPr>
            <p:ph type="sldNum" sz="quarter" idx="12"/>
          </p:nvPr>
        </p:nvSpPr>
        <p:spPr/>
        <p:txBody>
          <a:bodyPr/>
          <a:lstStyle/>
          <a:p>
            <a:fld id="{9A396ACE-1A63-459D-82B4-27C23849521D}" type="slidenum">
              <a:rPr lang="es-ES" smtClean="0"/>
              <a:t>83</a:t>
            </a:fld>
            <a:endParaRPr lang="es-ES"/>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3852C5AC-AD8C-E9CA-A51F-0345BDF1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720" y="1307212"/>
            <a:ext cx="7336559" cy="4243575"/>
          </a:xfrm>
          <a:prstGeom prst="rect">
            <a:avLst/>
          </a:prstGeom>
        </p:spPr>
      </p:pic>
      <p:sp>
        <p:nvSpPr>
          <p:cNvPr id="6" name="CuadroTexto 5">
            <a:extLst>
              <a:ext uri="{FF2B5EF4-FFF2-40B4-BE49-F238E27FC236}">
                <a16:creationId xmlns:a16="http://schemas.microsoft.com/office/drawing/2014/main" id="{09925841-839F-5EE9-3712-4E681817253B}"/>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86634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pPr algn="just"/>
            <a:r>
              <a:rPr lang="es-ES" u="sng" dirty="0"/>
              <a:t>Métodos:</a:t>
            </a:r>
          </a:p>
          <a:p>
            <a:pPr algn="just"/>
            <a:endParaRPr lang="es-ES" sz="700" u="sng" dirty="0"/>
          </a:p>
          <a:p>
            <a:pPr algn="just"/>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pPr algn="just"/>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pPr algn="just"/>
            <a:endParaRPr lang="es-ES" sz="1600" dirty="0">
              <a:solidFill>
                <a:srgbClr val="000000"/>
              </a:solidFill>
            </a:endParaRPr>
          </a:p>
          <a:p>
            <a:pPr algn="just"/>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a:t>
            </a:r>
            <a:r>
              <a:rPr lang="es-ES" u="sng" dirty="0"/>
              <a:t>métodos</a:t>
            </a:r>
            <a:r>
              <a:rPr lang="es-ES" dirty="0"/>
              <a:t>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2677430701"/>
              </p:ext>
            </p:extLst>
          </p:nvPr>
        </p:nvGraphicFramePr>
        <p:xfrm>
          <a:off x="116958" y="1136634"/>
          <a:ext cx="9611833" cy="4498700"/>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a:t>
                      </a:r>
                      <a:r>
                        <a:rPr lang="es-ES" sz="1600" dirty="0">
                          <a:solidFill>
                            <a:srgbClr val="FF0000"/>
                          </a:solidFill>
                        </a:rPr>
                        <a:t>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20"/>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57621"/>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normAutofit/>
          </a:bodyPr>
          <a:lstStyle/>
          <a:p>
            <a:fld id="{9A396ACE-1A63-459D-82B4-27C23849521D}" type="slidenum">
              <a:rPr lang="es-ES" smtClean="0"/>
              <a:t>9</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90</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92</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4"/>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4"/>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4"/>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95280</TotalTime>
  <Words>13983</Words>
  <Application>Microsoft Office PowerPoint</Application>
  <PresentationFormat>A4 (210 x 297 mm)</PresentationFormat>
  <Paragraphs>1271</Paragraphs>
  <Slides>118</Slides>
  <Notes>82</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118</vt:i4>
      </vt:variant>
    </vt:vector>
  </HeadingPairs>
  <TitlesOfParts>
    <vt:vector size="133" baseType="lpstr">
      <vt:lpstr>Aptos</vt:lpstr>
      <vt:lpstr>Aptos Display</vt: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Source Sans Pro</vt:lpstr>
      <vt:lpstr>Tema de Office</vt:lpstr>
      <vt:lpstr>Presentación de PowerPoint</vt:lpstr>
      <vt:lpstr>Sobre mí…</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982</cp:revision>
  <dcterms:created xsi:type="dcterms:W3CDTF">2019-09-18T15:43:09Z</dcterms:created>
  <dcterms:modified xsi:type="dcterms:W3CDTF">2025-04-24T08:27:28Z</dcterms:modified>
</cp:coreProperties>
</file>